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2" r:id="rId3"/>
    <p:sldId id="353" r:id="rId4"/>
    <p:sldId id="293" r:id="rId5"/>
    <p:sldId id="314" r:id="rId6"/>
    <p:sldId id="295" r:id="rId7"/>
    <p:sldId id="291" r:id="rId8"/>
    <p:sldId id="350" r:id="rId9"/>
    <p:sldId id="301" r:id="rId10"/>
    <p:sldId id="290" r:id="rId11"/>
    <p:sldId id="299" r:id="rId12"/>
    <p:sldId id="292" r:id="rId13"/>
    <p:sldId id="316" r:id="rId14"/>
    <p:sldId id="267" r:id="rId15"/>
    <p:sldId id="354" r:id="rId16"/>
    <p:sldId id="304" r:id="rId17"/>
    <p:sldId id="317" r:id="rId18"/>
    <p:sldId id="302" r:id="rId19"/>
    <p:sldId id="297" r:id="rId20"/>
    <p:sldId id="308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CD2"/>
    <a:srgbClr val="1CD13D"/>
    <a:srgbClr val="FF3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7" autoAdjust="0"/>
    <p:restoredTop sz="93740" autoAdjust="0"/>
  </p:normalViewPr>
  <p:slideViewPr>
    <p:cSldViewPr snapToObjects="1">
      <p:cViewPr>
        <p:scale>
          <a:sx n="100" d="100"/>
          <a:sy n="100" d="100"/>
        </p:scale>
        <p:origin x="-135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9F13C-C375-6B47-B84E-9445D3684A65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840DF-12E0-A245-8AB1-608DAB6A11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2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5325"/>
            <a:ext cx="4567237" cy="3425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fr-FR" sz="9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n’est pas la SST mais la SSS qui drive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ne force pas l’</a:t>
            </a:r>
            <a:r>
              <a:rPr lang="fr-FR" dirty="0" err="1" smtClean="0"/>
              <a:t>evap</a:t>
            </a:r>
            <a:r>
              <a:rPr lang="fr-FR" dirty="0" smtClean="0"/>
              <a:t> et les </a:t>
            </a:r>
            <a:r>
              <a:rPr lang="fr-FR" dirty="0" err="1" smtClean="0"/>
              <a:t>precip</a:t>
            </a:r>
            <a:r>
              <a:rPr lang="fr-FR" dirty="0" smtClean="0"/>
              <a:t> via les SST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origine </a:t>
            </a:r>
            <a:r>
              <a:rPr lang="fr-FR" dirty="0" err="1" smtClean="0"/>
              <a:t>ano</a:t>
            </a:r>
            <a:r>
              <a:rPr lang="fr-FR" dirty="0" smtClean="0"/>
              <a:t> SSS </a:t>
            </a:r>
            <a:r>
              <a:rPr lang="fr-FR" dirty="0" err="1" smtClean="0"/>
              <a:t>advective</a:t>
            </a:r>
            <a:r>
              <a:rPr lang="fr-FR" dirty="0" smtClean="0"/>
              <a:t> à partir du Labrador</a:t>
            </a:r>
            <a:r>
              <a:rPr lang="fr-FR" baseline="0" dirty="0" smtClean="0"/>
              <a:t> cf. cycle de Romain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i.e</a:t>
            </a:r>
            <a:r>
              <a:rPr lang="fr-FR" baseline="0" dirty="0" smtClean="0"/>
              <a:t> on force la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via la SST en GIN, qui « cale » le cycle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n’est pas la SST mais la SSS qui drive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ne force pas l’</a:t>
            </a:r>
            <a:r>
              <a:rPr lang="fr-FR" dirty="0" err="1" smtClean="0"/>
              <a:t>evap</a:t>
            </a:r>
            <a:r>
              <a:rPr lang="fr-FR" dirty="0" smtClean="0"/>
              <a:t> et les </a:t>
            </a:r>
            <a:r>
              <a:rPr lang="fr-FR" dirty="0" err="1" smtClean="0"/>
              <a:t>precip</a:t>
            </a:r>
            <a:r>
              <a:rPr lang="fr-FR" dirty="0" smtClean="0"/>
              <a:t> via les SST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origine </a:t>
            </a:r>
            <a:r>
              <a:rPr lang="fr-FR" dirty="0" err="1" smtClean="0"/>
              <a:t>ano</a:t>
            </a:r>
            <a:r>
              <a:rPr lang="fr-FR" dirty="0" smtClean="0"/>
              <a:t> SSS </a:t>
            </a:r>
            <a:r>
              <a:rPr lang="fr-FR" dirty="0" err="1" smtClean="0"/>
              <a:t>advective</a:t>
            </a:r>
            <a:r>
              <a:rPr lang="fr-FR" dirty="0" smtClean="0"/>
              <a:t> à partir du Labrador</a:t>
            </a:r>
            <a:r>
              <a:rPr lang="fr-FR" baseline="0" dirty="0" smtClean="0"/>
              <a:t> cf. cycle de Romain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i.e</a:t>
            </a:r>
            <a:r>
              <a:rPr lang="fr-FR" baseline="0" dirty="0" smtClean="0"/>
              <a:t> on force la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ice</a:t>
            </a:r>
            <a:r>
              <a:rPr lang="fr-FR" baseline="0" dirty="0" smtClean="0"/>
              <a:t> via la SST en GIN, qui « cale » le cycle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840DF-12E0-A245-8AB1-608DAB6A11C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10DC6B-C74B-5248-A131-281D1A226146}" type="datetimeFigureOut">
              <a:rPr lang="fr-FR" smtClean="0"/>
              <a:pPr/>
              <a:t>26/01/12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2DADA92-5592-6944-8189-40CAAE6D0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9650" y="1469390"/>
            <a:ext cx="6360702" cy="2607682"/>
          </a:xfrm>
        </p:spPr>
        <p:txBody>
          <a:bodyPr>
            <a:noAutofit/>
          </a:bodyPr>
          <a:lstStyle/>
          <a:p>
            <a:r>
              <a:rPr lang="fr-FR" sz="3200" b="1" dirty="0"/>
              <a:t>Initialisation et prévisibilité de la circulation océanique </a:t>
            </a:r>
            <a:r>
              <a:rPr lang="fr-FR" sz="3200" b="1" dirty="0" smtClean="0"/>
              <a:t>dans l’Atlantique </a:t>
            </a:r>
            <a:r>
              <a:rPr lang="fr-FR" sz="3200" b="1" dirty="0"/>
              <a:t>lors des 50 dernières années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47664" y="5104647"/>
            <a:ext cx="5976664" cy="916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Didier </a:t>
            </a:r>
            <a:r>
              <a:rPr lang="fr-FR" sz="2400" b="1" dirty="0" smtClean="0"/>
              <a:t>Swingedouw, </a:t>
            </a:r>
            <a:r>
              <a:rPr lang="fr-FR" sz="2400" dirty="0" smtClean="0"/>
              <a:t>Juliette Mignot, Sonia Labetoulle</a:t>
            </a:r>
            <a:r>
              <a:rPr lang="fr-FR" sz="2400" dirty="0"/>
              <a:t>, Eric </a:t>
            </a:r>
            <a:r>
              <a:rPr lang="fr-FR" sz="2400" dirty="0" smtClean="0"/>
              <a:t>Guilyardi, Gurvan Madec, Aurélie Persechino, Romain Escudier, Jérôme Servonnat</a:t>
            </a:r>
          </a:p>
        </p:txBody>
      </p:sp>
      <p:pic>
        <p:nvPicPr>
          <p:cNvPr id="8" name="Image 7" descr="Logo_LS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12701"/>
            <a:ext cx="1968500" cy="987030"/>
          </a:xfrm>
          <a:prstGeom prst="rect">
            <a:avLst/>
          </a:prstGeom>
        </p:spPr>
      </p:pic>
      <p:pic>
        <p:nvPicPr>
          <p:cNvPr id="9" name="Image 8" descr="IPS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"/>
            <a:ext cx="1346200" cy="1143426"/>
          </a:xfrm>
          <a:prstGeom prst="rect">
            <a:avLst/>
          </a:prstGeom>
        </p:spPr>
      </p:pic>
      <p:pic>
        <p:nvPicPr>
          <p:cNvPr id="10" name="Image 9" descr="CNRSfr-Q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88901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27" y="-411088"/>
            <a:ext cx="3972209" cy="1895872"/>
          </a:xfrm>
        </p:spPr>
        <p:txBody>
          <a:bodyPr/>
          <a:lstStyle/>
          <a:p>
            <a:r>
              <a:rPr lang="fr-FR" sz="3200" dirty="0" smtClean="0"/>
              <a:t>Un cycle à 20 ans dans les mers nordiques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988841"/>
            <a:ext cx="4176464" cy="3960439"/>
          </a:xfrm>
        </p:spPr>
        <p:txBody>
          <a:bodyPr>
            <a:normAutofit fontScale="92500"/>
          </a:bodyPr>
          <a:lstStyle/>
          <a:p>
            <a:r>
              <a:rPr lang="fr-FR" sz="2000" dirty="0" smtClean="0"/>
              <a:t>130 ans de données SST HadISST </a:t>
            </a:r>
            <a:r>
              <a:rPr lang="fr-FR" sz="2000" dirty="0" err="1" smtClean="0"/>
              <a:t>detrendées</a:t>
            </a:r>
            <a:r>
              <a:rPr lang="fr-FR" sz="2000" dirty="0" smtClean="0"/>
              <a:t> en DJF</a:t>
            </a:r>
          </a:p>
          <a:p>
            <a:r>
              <a:rPr lang="fr-FR" sz="2000" dirty="0" smtClean="0"/>
              <a:t>Ondelettes révèlent l’existence d’une périodicité préférentielle à 20 ans</a:t>
            </a:r>
          </a:p>
          <a:p>
            <a:r>
              <a:rPr lang="fr-FR" sz="2000" dirty="0" smtClean="0"/>
              <a:t>La périodicité à 20 ans du modèle en accord avec diverses observations et reconstructions</a:t>
            </a:r>
          </a:p>
          <a:p>
            <a:r>
              <a:rPr lang="fr-FR" sz="2000" dirty="0" smtClean="0"/>
              <a:t>Etape n</a:t>
            </a:r>
            <a:r>
              <a:rPr lang="fr-FR" sz="2000" baseline="30000" dirty="0" smtClean="0"/>
              <a:t>o</a:t>
            </a:r>
            <a:r>
              <a:rPr lang="fr-FR" sz="2000" dirty="0" smtClean="0"/>
              <a:t>2 : peut on </a:t>
            </a:r>
            <a:r>
              <a:rPr lang="fr-FR" sz="2000" dirty="0" err="1" smtClean="0"/>
              <a:t>phaser</a:t>
            </a:r>
            <a:r>
              <a:rPr lang="fr-FR" sz="2000" dirty="0" smtClean="0"/>
              <a:t> le modèle avec ce cycle observé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16632"/>
            <a:ext cx="5004048" cy="674136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460432" y="4797152"/>
            <a:ext cx="576064" cy="576064"/>
          </a:xfrm>
          <a:prstGeom prst="ellipse">
            <a:avLst/>
          </a:prstGeom>
          <a:noFill/>
          <a:ln w="63500">
            <a:solidFill>
              <a:srgbClr val="244A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004048" y="116632"/>
            <a:ext cx="3600400" cy="28803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DJF SST in GIN </a:t>
            </a:r>
            <a:r>
              <a:rPr lang="fr-FR" sz="1600" dirty="0" err="1" smtClean="0">
                <a:solidFill>
                  <a:srgbClr val="000000"/>
                </a:solidFill>
              </a:rPr>
              <a:t>Seas</a:t>
            </a:r>
            <a:r>
              <a:rPr lang="fr-FR" sz="1600" dirty="0" smtClean="0">
                <a:solidFill>
                  <a:srgbClr val="000000"/>
                </a:solidFill>
              </a:rPr>
              <a:t> (</a:t>
            </a:r>
            <a:r>
              <a:rPr lang="fr-FR" sz="1600" dirty="0" err="1" smtClean="0">
                <a:solidFill>
                  <a:srgbClr val="000000"/>
                </a:solidFill>
              </a:rPr>
              <a:t>HadISST</a:t>
            </a:r>
            <a:r>
              <a:rPr lang="fr-FR" sz="1600" dirty="0" smtClean="0">
                <a:solidFill>
                  <a:srgbClr val="000000"/>
                </a:solidFill>
              </a:rPr>
              <a:t>)</a:t>
            </a:r>
            <a:endParaRPr lang="fr-F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9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124" y="76200"/>
            <a:ext cx="8042276" cy="959224"/>
          </a:xfrm>
        </p:spPr>
        <p:txBody>
          <a:bodyPr/>
          <a:lstStyle/>
          <a:p>
            <a:r>
              <a:rPr lang="fr-FR" dirty="0" smtClean="0"/>
              <a:t>Protocole expérimental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361950" y="5029200"/>
            <a:ext cx="935355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5496" y="2204864"/>
            <a:ext cx="4680520" cy="371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Initialisation de  IPSL-CM5 avec des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anomalies de SST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(Reynolds et al. 2007) sur la période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1949-2005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nudged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 d’une des simulations initialisées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lance tous les 5 ans des simulations libres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comparer avec des simulations historiques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(avec le forçage radiatif) et de contrôle (sans)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209304"/>
            <a:ext cx="4283968" cy="3360258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5796580" y="2636912"/>
            <a:ext cx="3421896" cy="3753708"/>
            <a:chOff x="6084168" y="2636912"/>
            <a:chExt cx="3134308" cy="3753708"/>
          </a:xfrm>
        </p:grpSpPr>
        <p:sp>
          <p:nvSpPr>
            <p:cNvPr id="8" name="Rectangle 7"/>
            <p:cNvSpPr/>
            <p:nvPr/>
          </p:nvSpPr>
          <p:spPr>
            <a:xfrm>
              <a:off x="8100392" y="2636912"/>
              <a:ext cx="180023" cy="2916288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4329" y="2636912"/>
              <a:ext cx="180023" cy="2916288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4209" y="2636912"/>
              <a:ext cx="180023" cy="2916288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6516216" y="5517232"/>
              <a:ext cx="0" cy="2357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7596336" y="5517232"/>
              <a:ext cx="0" cy="5853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8172400" y="5517232"/>
              <a:ext cx="0" cy="2357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6084168" y="56612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Agung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020276" y="602128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El Chichon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028384" y="5733256"/>
              <a:ext cx="1190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Pinatubo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88218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399" y="0"/>
            <a:ext cx="4882583" cy="6876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19836"/>
            <a:ext cx="4296399" cy="1552980"/>
          </a:xfrm>
        </p:spPr>
        <p:txBody>
          <a:bodyPr/>
          <a:lstStyle/>
          <a:p>
            <a:r>
              <a:rPr lang="fr-FR" sz="3600" dirty="0" smtClean="0"/>
              <a:t>Initialisation de la circulation de retournement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8039000" y="332656"/>
            <a:ext cx="349424" cy="6192688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86872" y="325606"/>
            <a:ext cx="349424" cy="6199738"/>
          </a:xfrm>
          <a:prstGeom prst="rect">
            <a:avLst/>
          </a:prstGeom>
          <a:solidFill>
            <a:srgbClr val="E2751D">
              <a:alpha val="22000"/>
            </a:srgb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07504" y="2204864"/>
            <a:ext cx="4099220" cy="371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Reconstruction de la circulation de retournement à partir des données hydrographiques NODC (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Huck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al. 2008)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Ensemble de 5 membres de simulations historiques et de contrôle (sans forçage radiatif)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 à partir de 1975</a:t>
            </a: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32040" y="476672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Obs. (</a:t>
            </a:r>
            <a:r>
              <a:rPr lang="fr-FR" sz="1200" b="1" dirty="0" err="1" smtClean="0">
                <a:solidFill>
                  <a:srgbClr val="FF0000"/>
                </a:solidFill>
              </a:rPr>
              <a:t>Huck</a:t>
            </a:r>
            <a:r>
              <a:rPr lang="fr-FR" sz="1200" b="1" dirty="0" smtClean="0">
                <a:solidFill>
                  <a:srgbClr val="FF0000"/>
                </a:solidFill>
              </a:rPr>
              <a:t> et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88024" y="3501008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Historique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788024" y="404664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Reconstruction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88024" y="2060848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FF"/>
                </a:solidFill>
              </a:rPr>
              <a:t>Initialisé</a:t>
            </a:r>
            <a:endParaRPr lang="fr-FR" sz="1200" b="1" dirty="0">
              <a:solidFill>
                <a:srgbClr val="0000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88024" y="5085184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Contrôle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1768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6" y="147828"/>
            <a:ext cx="4231063" cy="1336956"/>
          </a:xfrm>
        </p:spPr>
        <p:txBody>
          <a:bodyPr/>
          <a:lstStyle/>
          <a:p>
            <a:r>
              <a:rPr lang="fr-FR" sz="3600" dirty="0" smtClean="0"/>
              <a:t>Réponse des sites de convection</a:t>
            </a:r>
            <a:endParaRPr lang="fr-FR" sz="3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51520" y="2060848"/>
            <a:ext cx="3816423" cy="388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L</a:t>
            </a:r>
            <a:r>
              <a:rPr lang="fr-FR" sz="1800" dirty="0" smtClean="0"/>
              <a:t>a variabilité dans les sites de convection explique les variations de la circulation de retournement 5 à 10 ans avant.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823398"/>
            <a:ext cx="4238703" cy="30089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199" y="-16242"/>
            <a:ext cx="4869801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68344" y="584651"/>
            <a:ext cx="349424" cy="586868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454824" y="585341"/>
            <a:ext cx="349424" cy="5867995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987824" y="4221088"/>
            <a:ext cx="277416" cy="2268215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7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33400"/>
            <a:ext cx="4341163" cy="1336956"/>
          </a:xfrm>
        </p:spPr>
        <p:txBody>
          <a:bodyPr/>
          <a:lstStyle/>
          <a:p>
            <a:r>
              <a:rPr lang="fr-FR" sz="4000" dirty="0" smtClean="0"/>
              <a:t>Mécanismes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552" y="1628800"/>
            <a:ext cx="3962400" cy="4525963"/>
          </a:xfrm>
        </p:spPr>
        <p:txBody>
          <a:bodyPr>
            <a:normAutofit/>
          </a:bodyPr>
          <a:lstStyle/>
          <a:p>
            <a:pPr>
              <a:buFont typeface="Symbol" charset="2"/>
              <a:buChar char=""/>
            </a:pPr>
            <a:r>
              <a:rPr lang="fr-FR" sz="2000" dirty="0" smtClean="0"/>
              <a:t>Eruption Agung 1963-1966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SST mers nordiques et couverture glace de mer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Tension de vent et EGC 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SSS en mer du </a:t>
            </a:r>
            <a:r>
              <a:rPr lang="fr-FR" sz="2000" dirty="0" err="1" smtClean="0"/>
              <a:t>Labrdaor</a:t>
            </a:r>
            <a:endParaRPr lang="fr-FR" sz="2000" dirty="0" smtClean="0"/>
          </a:p>
          <a:p>
            <a:pPr>
              <a:buFont typeface="Symbol" charset="2"/>
              <a:buChar char=""/>
            </a:pPr>
            <a:r>
              <a:rPr lang="fr-FR" sz="2000" dirty="0" smtClean="0"/>
              <a:t>Sites de convection</a:t>
            </a:r>
          </a:p>
          <a:p>
            <a:pPr>
              <a:buFont typeface="Symbol" charset="2"/>
              <a:buChar char=""/>
            </a:pPr>
            <a:r>
              <a:rPr lang="fr-FR" sz="2000" dirty="0" smtClean="0"/>
              <a:t>Mise en phase </a:t>
            </a:r>
            <a:r>
              <a:rPr lang="fr-FR" sz="2000" dirty="0"/>
              <a:t>de la Circulation de retournement </a:t>
            </a:r>
            <a:endParaRPr lang="fr-FR" sz="2000" dirty="0" smtClean="0"/>
          </a:p>
          <a:p>
            <a:pPr>
              <a:buFont typeface="Symbol" charset="2"/>
              <a:buChar char=""/>
            </a:pPr>
            <a:endParaRPr lang="fr-FR" sz="2000" dirty="0" smtClean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98" y="18000"/>
            <a:ext cx="4857214" cy="68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7308304" y="5481233"/>
            <a:ext cx="180030" cy="104411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020265" y="1628800"/>
            <a:ext cx="216031" cy="3600000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084168" y="5481233"/>
            <a:ext cx="180030" cy="1044111"/>
          </a:xfrm>
          <a:prstGeom prst="rect">
            <a:avLst/>
          </a:prstGeom>
          <a:solidFill>
            <a:srgbClr val="E2751D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868144" y="1628800"/>
            <a:ext cx="216031" cy="3600000"/>
          </a:xfrm>
          <a:prstGeom prst="rect">
            <a:avLst/>
          </a:prstGeom>
          <a:solidFill>
            <a:srgbClr val="E2751D">
              <a:alpha val="22000"/>
            </a:srgbClr>
          </a:solidFill>
          <a:ln>
            <a:solidFill>
              <a:srgbClr val="2C7C9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r 38"/>
          <p:cNvGrpSpPr/>
          <p:nvPr/>
        </p:nvGrpSpPr>
        <p:grpSpPr>
          <a:xfrm>
            <a:off x="6408214" y="5000288"/>
            <a:ext cx="2016204" cy="480945"/>
            <a:chOff x="6408214" y="5000288"/>
            <a:chExt cx="2016204" cy="480945"/>
          </a:xfrm>
        </p:grpSpPr>
        <p:grpSp>
          <p:nvGrpSpPr>
            <p:cNvPr id="32" name="Grouper 31"/>
            <p:cNvGrpSpPr/>
            <p:nvPr/>
          </p:nvGrpSpPr>
          <p:grpSpPr>
            <a:xfrm>
              <a:off x="6408214" y="5024209"/>
              <a:ext cx="612058" cy="457024"/>
              <a:chOff x="6408214" y="5024209"/>
              <a:chExt cx="612058" cy="457024"/>
            </a:xfrm>
          </p:grpSpPr>
          <p:cxnSp>
            <p:nvCxnSpPr>
              <p:cNvPr id="5" name="Connecteur droit avec flèche 4"/>
              <p:cNvCxnSpPr/>
              <p:nvPr/>
            </p:nvCxnSpPr>
            <p:spPr>
              <a:xfrm>
                <a:off x="6660232" y="5228800"/>
                <a:ext cx="0" cy="252433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6408214" y="5024209"/>
                <a:ext cx="612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GSA</a:t>
                </a:r>
                <a:endParaRPr lang="fr-FR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3" name="Grouper 32"/>
            <p:cNvGrpSpPr/>
            <p:nvPr/>
          </p:nvGrpSpPr>
          <p:grpSpPr>
            <a:xfrm>
              <a:off x="7272310" y="5000288"/>
              <a:ext cx="612058" cy="457024"/>
              <a:chOff x="6408214" y="5024209"/>
              <a:chExt cx="612058" cy="457024"/>
            </a:xfrm>
          </p:grpSpPr>
          <p:cxnSp>
            <p:nvCxnSpPr>
              <p:cNvPr id="34" name="Connecteur droit avec flèche 33"/>
              <p:cNvCxnSpPr/>
              <p:nvPr/>
            </p:nvCxnSpPr>
            <p:spPr>
              <a:xfrm>
                <a:off x="6660232" y="5228800"/>
                <a:ext cx="0" cy="252433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>
                <a:off x="6408214" y="5024209"/>
                <a:ext cx="612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GSA</a:t>
                </a:r>
                <a:endParaRPr lang="fr-FR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6" name="Grouper 35"/>
            <p:cNvGrpSpPr/>
            <p:nvPr/>
          </p:nvGrpSpPr>
          <p:grpSpPr>
            <a:xfrm>
              <a:off x="7812360" y="5000288"/>
              <a:ext cx="612058" cy="457024"/>
              <a:chOff x="6408214" y="5024209"/>
              <a:chExt cx="612058" cy="457024"/>
            </a:xfrm>
          </p:grpSpPr>
          <p:cxnSp>
            <p:nvCxnSpPr>
              <p:cNvPr id="37" name="Connecteur droit avec flèche 36"/>
              <p:cNvCxnSpPr/>
              <p:nvPr/>
            </p:nvCxnSpPr>
            <p:spPr>
              <a:xfrm>
                <a:off x="6660232" y="5228800"/>
                <a:ext cx="0" cy="252433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>
                <a:off x="6408214" y="5024209"/>
                <a:ext cx="6120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GSA</a:t>
                </a:r>
                <a:endParaRPr lang="fr-FR" sz="1200" b="1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1" descr="carte_schema_escudi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agone 2"/>
          <p:cNvSpPr/>
          <p:nvPr/>
        </p:nvSpPr>
        <p:spPr>
          <a:xfrm>
            <a:off x="2514866" y="3933056"/>
            <a:ext cx="1193038" cy="698019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,’ S’ +</a:t>
            </a:r>
          </a:p>
        </p:txBody>
      </p:sp>
      <p:grpSp>
        <p:nvGrpSpPr>
          <p:cNvPr id="13319" name="Grouper 13318"/>
          <p:cNvGrpSpPr/>
          <p:nvPr/>
        </p:nvGrpSpPr>
        <p:grpSpPr>
          <a:xfrm>
            <a:off x="3563887" y="2852936"/>
            <a:ext cx="1358635" cy="1224136"/>
            <a:chOff x="3563887" y="2852936"/>
            <a:chExt cx="1358635" cy="1224136"/>
          </a:xfrm>
        </p:grpSpPr>
        <p:cxnSp>
          <p:nvCxnSpPr>
            <p:cNvPr id="4" name="Connecteur droit avec flèche 3"/>
            <p:cNvCxnSpPr/>
            <p:nvPr/>
          </p:nvCxnSpPr>
          <p:spPr>
            <a:xfrm flipH="1">
              <a:off x="3563887" y="3038584"/>
              <a:ext cx="1358635" cy="1038488"/>
            </a:xfrm>
            <a:prstGeom prst="straightConnector1">
              <a:avLst/>
            </a:prstGeom>
            <a:ln w="63500" cmpd="dbl"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883072" y="2852936"/>
              <a:ext cx="832944" cy="307975"/>
            </a:xfrm>
            <a:prstGeom prst="rect">
              <a:avLst/>
            </a:prstGeom>
            <a:solidFill>
              <a:srgbClr val="D99694"/>
            </a:solidFill>
            <a:ln>
              <a:solidFill>
                <a:srgbClr val="953735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latin typeface="Arial"/>
                  <a:ea typeface="+mn-ea"/>
                  <a:cs typeface="Arial"/>
                </a:rPr>
                <a:t>EGC +</a:t>
              </a:r>
            </a:p>
          </p:txBody>
        </p:sp>
      </p:grpSp>
      <p:sp>
        <p:nvSpPr>
          <p:cNvPr id="12" name="Forme libre 11"/>
          <p:cNvSpPr/>
          <p:nvPr/>
        </p:nvSpPr>
        <p:spPr>
          <a:xfrm rot="21410908">
            <a:off x="3463763" y="2955292"/>
            <a:ext cx="2711133" cy="1671249"/>
          </a:xfrm>
          <a:custGeom>
            <a:avLst/>
            <a:gdLst>
              <a:gd name="connsiteX0" fmla="*/ 0 w 2476500"/>
              <a:gd name="connsiteY0" fmla="*/ 2047875 h 2114352"/>
              <a:gd name="connsiteX1" fmla="*/ 603250 w 2476500"/>
              <a:gd name="connsiteY1" fmla="*/ 2111375 h 2114352"/>
              <a:gd name="connsiteX2" fmla="*/ 1158875 w 2476500"/>
              <a:gd name="connsiteY2" fmla="*/ 2079625 h 2114352"/>
              <a:gd name="connsiteX3" fmla="*/ 1539875 w 2476500"/>
              <a:gd name="connsiteY3" fmla="*/ 1873250 h 2114352"/>
              <a:gd name="connsiteX4" fmla="*/ 1936750 w 2476500"/>
              <a:gd name="connsiteY4" fmla="*/ 1492250 h 2114352"/>
              <a:gd name="connsiteX5" fmla="*/ 2190750 w 2476500"/>
              <a:gd name="connsiteY5" fmla="*/ 968375 h 2114352"/>
              <a:gd name="connsiteX6" fmla="*/ 2397125 w 2476500"/>
              <a:gd name="connsiteY6" fmla="*/ 412750 h 2114352"/>
              <a:gd name="connsiteX7" fmla="*/ 2476500 w 2476500"/>
              <a:gd name="connsiteY7" fmla="*/ 0 h 211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2114352">
                <a:moveTo>
                  <a:pt x="0" y="2047875"/>
                </a:moveTo>
                <a:cubicBezTo>
                  <a:pt x="205052" y="2076979"/>
                  <a:pt x="410104" y="2106083"/>
                  <a:pt x="603250" y="2111375"/>
                </a:cubicBezTo>
                <a:cubicBezTo>
                  <a:pt x="796396" y="2116667"/>
                  <a:pt x="1002771" y="2119313"/>
                  <a:pt x="1158875" y="2079625"/>
                </a:cubicBezTo>
                <a:cubicBezTo>
                  <a:pt x="1314979" y="2039937"/>
                  <a:pt x="1410229" y="1971146"/>
                  <a:pt x="1539875" y="1873250"/>
                </a:cubicBezTo>
                <a:cubicBezTo>
                  <a:pt x="1669521" y="1775354"/>
                  <a:pt x="1828271" y="1643063"/>
                  <a:pt x="1936750" y="1492250"/>
                </a:cubicBezTo>
                <a:cubicBezTo>
                  <a:pt x="2045229" y="1341437"/>
                  <a:pt x="2114021" y="1148292"/>
                  <a:pt x="2190750" y="968375"/>
                </a:cubicBezTo>
                <a:cubicBezTo>
                  <a:pt x="2267479" y="788458"/>
                  <a:pt x="2349500" y="574146"/>
                  <a:pt x="2397125" y="412750"/>
                </a:cubicBezTo>
                <a:cubicBezTo>
                  <a:pt x="2444750" y="251354"/>
                  <a:pt x="2476500" y="0"/>
                  <a:pt x="2476500" y="0"/>
                </a:cubicBezTo>
              </a:path>
            </a:pathLst>
          </a:custGeom>
          <a:ln w="57150" cmpd="sng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26" name="ZoneTexte 49"/>
          <p:cNvSpPr txBox="1">
            <a:spLocks noChangeArrowheads="1"/>
          </p:cNvSpPr>
          <p:nvPr/>
        </p:nvSpPr>
        <p:spPr bwMode="auto">
          <a:xfrm>
            <a:off x="5599355" y="3368799"/>
            <a:ext cx="572876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953735"/>
                </a:solidFill>
                <a:latin typeface="Arial" charset="0"/>
                <a:cs typeface="Arial" charset="0"/>
              </a:rPr>
              <a:t>5yrs</a:t>
            </a:r>
          </a:p>
        </p:txBody>
      </p:sp>
      <p:grpSp>
        <p:nvGrpSpPr>
          <p:cNvPr id="13318" name="Grouper 13317"/>
          <p:cNvGrpSpPr/>
          <p:nvPr/>
        </p:nvGrpSpPr>
        <p:grpSpPr>
          <a:xfrm>
            <a:off x="1259632" y="2610271"/>
            <a:ext cx="3166984" cy="1034753"/>
            <a:chOff x="1261000" y="2670472"/>
            <a:chExt cx="3166984" cy="1034753"/>
          </a:xfrm>
        </p:grpSpPr>
        <p:sp>
          <p:nvSpPr>
            <p:cNvPr id="16" name="ZoneTexte 50"/>
            <p:cNvSpPr txBox="1">
              <a:spLocks noChangeArrowheads="1"/>
            </p:cNvSpPr>
            <p:nvPr/>
          </p:nvSpPr>
          <p:spPr bwMode="auto">
            <a:xfrm>
              <a:off x="3853288" y="3429000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3yrs</a:t>
              </a:r>
            </a:p>
          </p:txBody>
        </p:sp>
        <p:sp>
          <p:nvSpPr>
            <p:cNvPr id="13328" name="ZoneTexte 51"/>
            <p:cNvSpPr txBox="1">
              <a:spLocks noChangeArrowheads="1"/>
            </p:cNvSpPr>
            <p:nvPr/>
          </p:nvSpPr>
          <p:spPr bwMode="auto">
            <a:xfrm>
              <a:off x="1261000" y="2670472"/>
              <a:ext cx="1457232" cy="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 dirty="0" smtClean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Rétroaction négative retardée</a:t>
              </a:r>
              <a:endParaRPr lang="fr-FR" sz="1600" b="1" dirty="0">
                <a:solidFill>
                  <a:srgbClr val="953735"/>
                </a:solidFill>
                <a:latin typeface="Handwriting - Dakota" charset="0"/>
                <a:cs typeface="Handwriting - Dakota" charset="0"/>
              </a:endParaRPr>
            </a:p>
          </p:txBody>
        </p:sp>
        <p:cxnSp>
          <p:nvCxnSpPr>
            <p:cNvPr id="18" name="Connecteur droit avec flèche 17"/>
            <p:cNvCxnSpPr>
              <a:stCxn id="13328" idx="3"/>
              <a:endCxn id="16" idx="1"/>
            </p:cNvCxnSpPr>
            <p:nvPr/>
          </p:nvCxnSpPr>
          <p:spPr>
            <a:xfrm>
              <a:off x="2718232" y="3085971"/>
              <a:ext cx="1135056" cy="4811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2" name="Grouper 13321"/>
          <p:cNvGrpSpPr/>
          <p:nvPr/>
        </p:nvGrpSpPr>
        <p:grpSpPr>
          <a:xfrm>
            <a:off x="3205709" y="4376911"/>
            <a:ext cx="1942355" cy="1698553"/>
            <a:chOff x="3205709" y="4376911"/>
            <a:chExt cx="1942355" cy="1698553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4138205" y="4376911"/>
              <a:ext cx="1009859" cy="1321349"/>
            </a:xfrm>
            <a:prstGeom prst="straightConnector1">
              <a:avLst/>
            </a:prstGeom>
            <a:ln w="38100" cmpd="sng">
              <a:solidFill>
                <a:srgbClr val="77933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3205709" y="5698534"/>
              <a:ext cx="1716812" cy="376930"/>
            </a:xfrm>
            <a:prstGeom prst="ellipse">
              <a:avLst/>
            </a:prstGeom>
            <a:solidFill>
              <a:srgbClr val="EBF1DE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AMOC </a:t>
              </a:r>
              <a:r>
                <a:rPr lang="fr-FR" sz="16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0" name="ZoneTexte 49"/>
            <p:cNvSpPr txBox="1">
              <a:spLocks noChangeArrowheads="1"/>
            </p:cNvSpPr>
            <p:nvPr/>
          </p:nvSpPr>
          <p:spPr bwMode="auto">
            <a:xfrm>
              <a:off x="4185276" y="5113734"/>
              <a:ext cx="574696" cy="276225"/>
            </a:xfrm>
            <a:prstGeom prst="rect">
              <a:avLst/>
            </a:prstGeom>
            <a:solidFill>
              <a:srgbClr val="EBF1D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9yrs</a:t>
              </a:r>
            </a:p>
          </p:txBody>
        </p:sp>
      </p:grpSp>
      <p:grpSp>
        <p:nvGrpSpPr>
          <p:cNvPr id="13321" name="Grouper 13320"/>
          <p:cNvGrpSpPr/>
          <p:nvPr/>
        </p:nvGrpSpPr>
        <p:grpSpPr>
          <a:xfrm>
            <a:off x="4647483" y="2852936"/>
            <a:ext cx="1076645" cy="1145604"/>
            <a:chOff x="7726711" y="995718"/>
            <a:chExt cx="1076645" cy="1145604"/>
          </a:xfrm>
        </p:grpSpPr>
        <p:sp>
          <p:nvSpPr>
            <p:cNvPr id="13335" name="ZoneTexte 16"/>
            <p:cNvSpPr txBox="1">
              <a:spLocks noChangeArrowheads="1"/>
            </p:cNvSpPr>
            <p:nvPr/>
          </p:nvSpPr>
          <p:spPr bwMode="auto">
            <a:xfrm>
              <a:off x="7839200" y="1198493"/>
              <a:ext cx="839383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 dirty="0">
                  <a:latin typeface="Handwriting - Dakota" charset="0"/>
                  <a:cs typeface="Handwriting - Dakota" charset="0"/>
                </a:rPr>
                <a:t>10</a:t>
              </a:r>
            </a:p>
            <a:p>
              <a:pPr algn="ctr" eaLnBrk="1" hangingPunct="1"/>
              <a:r>
                <a:rPr lang="fr-FR" sz="1800" b="1" dirty="0" err="1">
                  <a:latin typeface="Handwriting - Dakota" charset="0"/>
                  <a:cs typeface="Handwriting - Dakota" charset="0"/>
                </a:rPr>
                <a:t>yrs</a:t>
              </a:r>
              <a:endParaRPr lang="fr-FR" sz="1800" b="1" dirty="0">
                <a:latin typeface="Handwriting - Dakota" charset="0"/>
                <a:cs typeface="Handwriting - Dakota" charset="0"/>
              </a:endParaRPr>
            </a:p>
          </p:txBody>
        </p:sp>
        <p:sp>
          <p:nvSpPr>
            <p:cNvPr id="15" name="Flèche en arc 14"/>
            <p:cNvSpPr/>
            <p:nvPr/>
          </p:nvSpPr>
          <p:spPr>
            <a:xfrm rot="7796456" flipH="1">
              <a:off x="7692232" y="1030197"/>
              <a:ext cx="1145604" cy="1076645"/>
            </a:xfrm>
            <a:prstGeom prst="circularArrow">
              <a:avLst>
                <a:gd name="adj1" fmla="val 0"/>
                <a:gd name="adj2" fmla="val 1142319"/>
                <a:gd name="adj3" fmla="val 7932410"/>
                <a:gd name="adj4" fmla="val 10800000"/>
                <a:gd name="adj5" fmla="val 13766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1" name="Titre 1"/>
          <p:cNvSpPr txBox="1">
            <a:spLocks/>
          </p:cNvSpPr>
          <p:nvPr/>
        </p:nvSpPr>
        <p:spPr>
          <a:xfrm>
            <a:off x="539552" y="147828"/>
            <a:ext cx="8077199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Initialisation du cycle à 20 ans</a:t>
            </a:r>
            <a:endParaRPr lang="fr-FR" sz="3600" dirty="0"/>
          </a:p>
        </p:txBody>
      </p:sp>
      <p:grpSp>
        <p:nvGrpSpPr>
          <p:cNvPr id="13317" name="Grouper 13316"/>
          <p:cNvGrpSpPr/>
          <p:nvPr/>
        </p:nvGrpSpPr>
        <p:grpSpPr>
          <a:xfrm>
            <a:off x="3987236" y="3933056"/>
            <a:ext cx="1880908" cy="864096"/>
            <a:chOff x="3851920" y="3789040"/>
            <a:chExt cx="1880908" cy="864096"/>
          </a:xfrm>
        </p:grpSpPr>
        <p:sp>
          <p:nvSpPr>
            <p:cNvPr id="13325" name="ZoneTexte 48"/>
            <p:cNvSpPr txBox="1">
              <a:spLocks noChangeArrowheads="1"/>
            </p:cNvSpPr>
            <p:nvPr/>
          </p:nvSpPr>
          <p:spPr bwMode="auto">
            <a:xfrm>
              <a:off x="3851920" y="4376911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b="1">
                  <a:solidFill>
                    <a:srgbClr val="953735"/>
                  </a:solidFill>
                  <a:latin typeface="Arial" charset="0"/>
                  <a:cs typeface="Arial" charset="0"/>
                </a:rPr>
                <a:t>2yrs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4138205" y="3789040"/>
              <a:ext cx="1594623" cy="5612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convection </a:t>
              </a:r>
              <a:r>
                <a:rPr lang="fr-FR" sz="1400" b="1" dirty="0">
                  <a:solidFill>
                    <a:schemeClr val="tx1"/>
                  </a:solidFill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13323" name="Grouper 13322"/>
          <p:cNvGrpSpPr/>
          <p:nvPr/>
        </p:nvGrpSpPr>
        <p:grpSpPr>
          <a:xfrm>
            <a:off x="4821098" y="1961076"/>
            <a:ext cx="1848377" cy="1213310"/>
            <a:chOff x="4821098" y="1961076"/>
            <a:chExt cx="1848377" cy="1213310"/>
          </a:xfrm>
        </p:grpSpPr>
        <p:grpSp>
          <p:nvGrpSpPr>
            <p:cNvPr id="13320" name="Grouper 13319"/>
            <p:cNvGrpSpPr/>
            <p:nvPr/>
          </p:nvGrpSpPr>
          <p:grpSpPr>
            <a:xfrm>
              <a:off x="4821098" y="2079505"/>
              <a:ext cx="1532006" cy="1094881"/>
              <a:chOff x="4821098" y="2079505"/>
              <a:chExt cx="1532006" cy="1094881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021848" y="2079505"/>
                <a:ext cx="1331256" cy="959079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Glace de mer -</a:t>
                </a: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,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SLP-</a:t>
                </a:r>
              </a:p>
            </p:txBody>
          </p:sp>
          <p:sp>
            <p:nvSpPr>
              <p:cNvPr id="6" name="Arc 5"/>
              <p:cNvSpPr/>
              <p:nvPr/>
            </p:nvSpPr>
            <p:spPr>
              <a:xfrm rot="17112810">
                <a:off x="4653088" y="2283963"/>
                <a:ext cx="872523" cy="536504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" name="Arc 6"/>
              <p:cNvSpPr/>
              <p:nvPr/>
            </p:nvSpPr>
            <p:spPr>
              <a:xfrm rot="14957874">
                <a:off x="4891413" y="2469873"/>
                <a:ext cx="872523" cy="536503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48" name="Arc 47"/>
            <p:cNvSpPr/>
            <p:nvPr/>
          </p:nvSpPr>
          <p:spPr>
            <a:xfrm rot="17253465" flipH="1" flipV="1">
              <a:off x="5583759" y="211144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9" name="Arc 48"/>
            <p:cNvSpPr/>
            <p:nvPr/>
          </p:nvSpPr>
          <p:spPr>
            <a:xfrm rot="16200000" flipH="1" flipV="1">
              <a:off x="5818067" y="220715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3324" name="ZoneTexte 13323"/>
          <p:cNvSpPr txBox="1"/>
          <p:nvPr/>
        </p:nvSpPr>
        <p:spPr>
          <a:xfrm>
            <a:off x="6353104" y="6237312"/>
            <a:ext cx="189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Escudier et al.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  <p:grpSp>
        <p:nvGrpSpPr>
          <p:cNvPr id="32" name="Grouper 31"/>
          <p:cNvGrpSpPr/>
          <p:nvPr/>
        </p:nvGrpSpPr>
        <p:grpSpPr>
          <a:xfrm>
            <a:off x="6172231" y="2882031"/>
            <a:ext cx="2720249" cy="2561452"/>
            <a:chOff x="6172231" y="2882031"/>
            <a:chExt cx="2720249" cy="2561452"/>
          </a:xfrm>
        </p:grpSpPr>
        <p:cxnSp>
          <p:nvCxnSpPr>
            <p:cNvPr id="33" name="Connecteur droit avec flèche 32"/>
            <p:cNvCxnSpPr/>
            <p:nvPr/>
          </p:nvCxnSpPr>
          <p:spPr>
            <a:xfrm flipH="1" flipV="1">
              <a:off x="6172231" y="2882031"/>
              <a:ext cx="1784145" cy="1915122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7668344" y="4797152"/>
              <a:ext cx="1224136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Agung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eruption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90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315416"/>
            <a:ext cx="8042276" cy="1336956"/>
          </a:xfrm>
        </p:spPr>
        <p:txBody>
          <a:bodyPr/>
          <a:lstStyle/>
          <a:p>
            <a:r>
              <a:rPr lang="fr-FR" sz="4000" dirty="0"/>
              <a:t>S</a:t>
            </a:r>
            <a:r>
              <a:rPr lang="fr-FR" sz="4000" dirty="0" smtClean="0"/>
              <a:t>imulations </a:t>
            </a:r>
            <a:r>
              <a:rPr lang="fr-FR" sz="4000" dirty="0"/>
              <a:t>rétrospectives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88839"/>
            <a:ext cx="3635897" cy="395476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Départ depuis un membre initialisé</a:t>
            </a:r>
          </a:p>
          <a:p>
            <a:r>
              <a:rPr lang="fr-FR" dirty="0" smtClean="0"/>
              <a:t>Ensemble de 3 membres de simulation libres</a:t>
            </a:r>
          </a:p>
          <a:p>
            <a:r>
              <a:rPr lang="fr-FR" dirty="0" smtClean="0"/>
              <a:t>Prévisibilité potentielle (Persechino et al., </a:t>
            </a:r>
            <a:r>
              <a:rPr lang="fr-FR" dirty="0"/>
              <a:t>i</a:t>
            </a:r>
            <a:r>
              <a:rPr lang="fr-FR" dirty="0" smtClean="0"/>
              <a:t>n </a:t>
            </a:r>
            <a:r>
              <a:rPr lang="fr-FR" dirty="0" err="1" smtClean="0"/>
              <a:t>rev</a:t>
            </a:r>
            <a:r>
              <a:rPr lang="fr-FR" dirty="0" smtClean="0"/>
              <a:t>.)</a:t>
            </a:r>
          </a:p>
          <a:p>
            <a:r>
              <a:rPr lang="fr-FR" dirty="0" smtClean="0"/>
              <a:t>Maximum 1990s manqué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21" y="1916832"/>
            <a:ext cx="5517891" cy="4176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6016" y="1983035"/>
            <a:ext cx="1512168" cy="2606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AMOC 48°N</a:t>
            </a:r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4391980" y="4967560"/>
            <a:ext cx="648072" cy="216024"/>
            <a:chOff x="4391980" y="4967560"/>
            <a:chExt cx="648072" cy="216024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4391980" y="5085184"/>
              <a:ext cx="648072" cy="0"/>
            </a:xfrm>
            <a:prstGeom prst="line">
              <a:avLst/>
            </a:prstGeom>
            <a:ln w="38100" cmpd="sng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4608004" y="4967560"/>
              <a:ext cx="216024" cy="216024"/>
            </a:xfrm>
            <a:prstGeom prst="ellipse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4788024" y="4077072"/>
            <a:ext cx="648072" cy="216024"/>
            <a:chOff x="4391980" y="4967560"/>
            <a:chExt cx="648072" cy="216024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4391980" y="5085184"/>
              <a:ext cx="648072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4608004" y="4967560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5220072" y="3861048"/>
            <a:ext cx="3672408" cy="1440160"/>
            <a:chOff x="5220072" y="3861048"/>
            <a:chExt cx="3672408" cy="1440160"/>
          </a:xfrm>
        </p:grpSpPr>
        <p:grpSp>
          <p:nvGrpSpPr>
            <p:cNvPr id="13" name="Grouper 12"/>
            <p:cNvGrpSpPr/>
            <p:nvPr/>
          </p:nvGrpSpPr>
          <p:grpSpPr>
            <a:xfrm>
              <a:off x="5220072" y="4509120"/>
              <a:ext cx="648072" cy="216024"/>
              <a:chOff x="4391980" y="4967560"/>
              <a:chExt cx="648072" cy="216024"/>
            </a:xfrm>
            <a:solidFill>
              <a:schemeClr val="accent5"/>
            </a:solidFill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e 14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6" name="Grouper 15"/>
            <p:cNvGrpSpPr/>
            <p:nvPr/>
          </p:nvGrpSpPr>
          <p:grpSpPr>
            <a:xfrm>
              <a:off x="5652120" y="5013176"/>
              <a:ext cx="648072" cy="216024"/>
              <a:chOff x="4391980" y="4967560"/>
              <a:chExt cx="648072" cy="216024"/>
            </a:xfrm>
            <a:solidFill>
              <a:srgbClr val="CCFFCC"/>
            </a:solidFill>
          </p:grpSpPr>
          <p:cxnSp>
            <p:nvCxnSpPr>
              <p:cNvPr id="17" name="Connecteur droit 16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llipse 17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" name="Grouper 18"/>
            <p:cNvGrpSpPr/>
            <p:nvPr/>
          </p:nvGrpSpPr>
          <p:grpSpPr>
            <a:xfrm>
              <a:off x="6084168" y="5085184"/>
              <a:ext cx="648072" cy="216024"/>
              <a:chOff x="4391980" y="4967560"/>
              <a:chExt cx="648072" cy="216024"/>
            </a:xfrm>
            <a:solidFill>
              <a:schemeClr val="accent6">
                <a:lumMod val="40000"/>
                <a:lumOff val="60000"/>
              </a:schemeClr>
            </a:solidFill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e 20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er 21"/>
            <p:cNvGrpSpPr/>
            <p:nvPr/>
          </p:nvGrpSpPr>
          <p:grpSpPr>
            <a:xfrm>
              <a:off x="6516216" y="4077072"/>
              <a:ext cx="648072" cy="216024"/>
              <a:chOff x="4391980" y="4967560"/>
              <a:chExt cx="648072" cy="216024"/>
            </a:xfrm>
            <a:solidFill>
              <a:schemeClr val="accent5">
                <a:lumMod val="60000"/>
                <a:lumOff val="40000"/>
              </a:schemeClr>
            </a:solidFill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r 24"/>
            <p:cNvGrpSpPr/>
            <p:nvPr/>
          </p:nvGrpSpPr>
          <p:grpSpPr>
            <a:xfrm>
              <a:off x="6948264" y="3861048"/>
              <a:ext cx="648072" cy="216024"/>
              <a:chOff x="4391980" y="4967560"/>
              <a:chExt cx="648072" cy="216024"/>
            </a:xfrm>
            <a:solidFill>
              <a:schemeClr val="bg2">
                <a:lumMod val="50000"/>
              </a:schemeClr>
            </a:solidFill>
          </p:grpSpPr>
          <p:cxnSp>
            <p:nvCxnSpPr>
              <p:cNvPr id="26" name="Connecteur droit 25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Ellipse 26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" name="Grouper 27"/>
            <p:cNvGrpSpPr/>
            <p:nvPr/>
          </p:nvGrpSpPr>
          <p:grpSpPr>
            <a:xfrm>
              <a:off x="7236296" y="4077072"/>
              <a:ext cx="648072" cy="216024"/>
              <a:chOff x="4391980" y="4967560"/>
              <a:chExt cx="648072" cy="216024"/>
            </a:xfrm>
            <a:solidFill>
              <a:schemeClr val="accent3">
                <a:lumMod val="60000"/>
                <a:lumOff val="40000"/>
              </a:schemeClr>
            </a:solidFill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e 29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" name="Grouper 30"/>
            <p:cNvGrpSpPr/>
            <p:nvPr/>
          </p:nvGrpSpPr>
          <p:grpSpPr>
            <a:xfrm>
              <a:off x="7812360" y="4509120"/>
              <a:ext cx="648072" cy="216024"/>
              <a:chOff x="4391980" y="4967560"/>
              <a:chExt cx="648072" cy="216024"/>
            </a:xfrm>
            <a:solidFill>
              <a:schemeClr val="accent1">
                <a:lumMod val="60000"/>
                <a:lumOff val="40000"/>
              </a:schemeClr>
            </a:solidFill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Ellipse 32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" name="Grouper 33"/>
            <p:cNvGrpSpPr/>
            <p:nvPr/>
          </p:nvGrpSpPr>
          <p:grpSpPr>
            <a:xfrm>
              <a:off x="8244408" y="4739580"/>
              <a:ext cx="648072" cy="216024"/>
              <a:chOff x="4391980" y="4967560"/>
              <a:chExt cx="648072" cy="216024"/>
            </a:xfrm>
            <a:solidFill>
              <a:schemeClr val="accent3">
                <a:lumMod val="60000"/>
                <a:lumOff val="40000"/>
              </a:schemeClr>
            </a:solidFill>
          </p:grpSpPr>
          <p:cxnSp>
            <p:nvCxnSpPr>
              <p:cNvPr id="35" name="Connecteur droit 34"/>
              <p:cNvCxnSpPr/>
              <p:nvPr/>
            </p:nvCxnSpPr>
            <p:spPr>
              <a:xfrm>
                <a:off x="4391980" y="5085184"/>
                <a:ext cx="648072" cy="0"/>
              </a:xfrm>
              <a:prstGeom prst="line">
                <a:avLst/>
              </a:prstGeom>
              <a:grpFill/>
              <a:ln w="38100" cmpd="sng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/>
              <p:cNvSpPr/>
              <p:nvPr/>
            </p:nvSpPr>
            <p:spPr>
              <a:xfrm>
                <a:off x="4608004" y="4967560"/>
                <a:ext cx="216024" cy="216024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7" name="Grouper 36"/>
          <p:cNvGrpSpPr/>
          <p:nvPr/>
        </p:nvGrpSpPr>
        <p:grpSpPr>
          <a:xfrm>
            <a:off x="4792392" y="3969060"/>
            <a:ext cx="3776052" cy="1332148"/>
            <a:chOff x="4792392" y="3969060"/>
            <a:chExt cx="3776052" cy="1332148"/>
          </a:xfrm>
        </p:grpSpPr>
        <p:cxnSp>
          <p:nvCxnSpPr>
            <p:cNvPr id="39" name="Connecteur droit 38"/>
            <p:cNvCxnSpPr/>
            <p:nvPr/>
          </p:nvCxnSpPr>
          <p:spPr>
            <a:xfrm flipV="1">
              <a:off x="4792392" y="4261460"/>
              <a:ext cx="243292" cy="73773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 flipV="1">
              <a:off x="5152276" y="4194696"/>
              <a:ext cx="468208" cy="49881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5634040" y="4681076"/>
              <a:ext cx="234104" cy="440112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5868144" y="5121188"/>
              <a:ext cx="648072" cy="8162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6408204" y="4261460"/>
              <a:ext cx="355672" cy="103974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6763876" y="3969060"/>
              <a:ext cx="616436" cy="2924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7380312" y="3969060"/>
              <a:ext cx="256396" cy="29240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636708" y="4261460"/>
              <a:ext cx="576064" cy="43204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8212772" y="4693508"/>
              <a:ext cx="355672" cy="26209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744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94950"/>
            <a:ext cx="8042276" cy="741762"/>
          </a:xfrm>
        </p:spPr>
        <p:txBody>
          <a:bodyPr/>
          <a:lstStyle/>
          <a:p>
            <a:r>
              <a:rPr lang="fr-FR" sz="3600" dirty="0" smtClean="0"/>
              <a:t>Comparaison avec reconstruction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776864" cy="55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603448"/>
            <a:ext cx="8042276" cy="1336956"/>
          </a:xfrm>
        </p:spPr>
        <p:txBody>
          <a:bodyPr/>
          <a:lstStyle/>
          <a:p>
            <a:r>
              <a:rPr lang="fr-FR" sz="3600" dirty="0" smtClean="0"/>
              <a:t>Comparaison spatiale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3" y="1056668"/>
            <a:ext cx="8172400" cy="58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3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-459432"/>
            <a:ext cx="8042276" cy="1336956"/>
          </a:xfrm>
        </p:spPr>
        <p:txBody>
          <a:bodyPr/>
          <a:lstStyle/>
          <a:p>
            <a:r>
              <a:rPr lang="fr-FR" dirty="0" smtClean="0"/>
              <a:t>Conclusions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28800"/>
            <a:ext cx="7560840" cy="4752529"/>
          </a:xfrm>
        </p:spPr>
        <p:txBody>
          <a:bodyPr>
            <a:noAutofit/>
          </a:bodyPr>
          <a:lstStyle/>
          <a:p>
            <a:r>
              <a:rPr lang="fr-FR" sz="2000" dirty="0" smtClean="0"/>
              <a:t>Une périodicité préférentielle à 20 ans dans l’Atlantique Nord dans le modèle IPSLCM5 et les données</a:t>
            </a:r>
          </a:p>
          <a:p>
            <a:r>
              <a:rPr lang="fr-FR" sz="2000" dirty="0" smtClean="0"/>
              <a:t>Ce cycle est initialisé dans les simulations historiques grâce à l’éruption du Mont Agung en 1963</a:t>
            </a:r>
          </a:p>
          <a:p>
            <a:r>
              <a:rPr lang="fr-FR" sz="2000" dirty="0" smtClean="0"/>
              <a:t>Initialisation simple par anomalies de SST améliore ce phasage en terme d’amplitude (NAO…)</a:t>
            </a:r>
          </a:p>
          <a:p>
            <a:r>
              <a:rPr lang="fr-FR" sz="2000" dirty="0" smtClean="0"/>
              <a:t>La prévisibilité de la circulation océanique de retournement (initialisée) induit une prévisibilité climatique dans certaines régions</a:t>
            </a:r>
          </a:p>
        </p:txBody>
      </p:sp>
    </p:spTree>
    <p:extLst>
      <p:ext uri="{BB962C8B-B14F-4D97-AF65-F5344CB8AC3E}">
        <p14:creationId xmlns:p14="http://schemas.microsoft.com/office/powerpoint/2010/main" val="386074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1"/>
          <p:cNvSpPr txBox="1">
            <a:spLocks noChangeArrowheads="1"/>
          </p:cNvSpPr>
          <p:nvPr/>
        </p:nvSpPr>
        <p:spPr bwMode="auto">
          <a:xfrm>
            <a:off x="798340" y="249147"/>
            <a:ext cx="7534080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lnSpc>
                <a:spcPts val="4863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AF03"/>
              </a:buClr>
              <a:buFont typeface="Century Gothic" charset="0"/>
              <a:buNone/>
            </a:pPr>
            <a:r>
              <a:rPr lang="fr-FR" sz="3600" dirty="0" smtClean="0">
                <a:solidFill>
                  <a:srgbClr val="2C7C9F"/>
                </a:solidFill>
                <a:latin typeface="News Gothic MT"/>
                <a:cs typeface="News Gothic MT"/>
              </a:rPr>
              <a:t>Variabilité décennale en Atlantique Nord ?</a:t>
            </a:r>
            <a:endParaRPr lang="fr-FR" sz="3600" dirty="0">
              <a:solidFill>
                <a:srgbClr val="2C7C9F"/>
              </a:solidFill>
              <a:latin typeface="News Gothic MT"/>
              <a:cs typeface="News Gothic M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5004047" cy="4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2" name="Grouper 11"/>
          <p:cNvGrpSpPr/>
          <p:nvPr/>
        </p:nvGrpSpPr>
        <p:grpSpPr>
          <a:xfrm>
            <a:off x="827584" y="1829078"/>
            <a:ext cx="6309598" cy="4561542"/>
            <a:chOff x="827584" y="1829078"/>
            <a:chExt cx="6309598" cy="456154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200" y="2564904"/>
              <a:ext cx="764982" cy="967248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584" y="1829078"/>
              <a:ext cx="3666785" cy="4235392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/>
          </p:nvCxnSpPr>
          <p:spPr>
            <a:xfrm flipH="1" flipV="1">
              <a:off x="4283968" y="2060848"/>
              <a:ext cx="2088232" cy="54492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1835696" y="6021288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Chylek et al. 2011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8586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ceMoon-SOS Preleveu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042276" cy="1336956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/>
                <a:cs typeface="Comic Sans MS"/>
              </a:rPr>
              <a:t>Merci </a:t>
            </a:r>
            <a:r>
              <a:rPr lang="fr-F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endParaRPr lang="fr-F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43808" y="55892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8E0E9"/>
                </a:solidFill>
              </a:rPr>
              <a:t>Didier.Swingedouw@lsce.ipsl.fr</a:t>
            </a:r>
            <a:endParaRPr lang="fr-FR" dirty="0">
              <a:solidFill>
                <a:srgbClr val="C8E0E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86908" y="6597352"/>
            <a:ext cx="220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800" dirty="0" smtClean="0">
                <a:solidFill>
                  <a:schemeClr val="bg1"/>
                </a:solidFill>
              </a:rPr>
              <a:t>Photo de Bruno </a:t>
            </a:r>
            <a:r>
              <a:rPr lang="fr-FR" sz="800" dirty="0" err="1" smtClean="0">
                <a:solidFill>
                  <a:schemeClr val="bg1"/>
                </a:solidFill>
              </a:rPr>
              <a:t>Ferron</a:t>
            </a:r>
            <a:r>
              <a:rPr lang="fr-FR" sz="800" dirty="0" smtClean="0">
                <a:solidFill>
                  <a:schemeClr val="bg1"/>
                </a:solidFill>
              </a:rPr>
              <a:t>, OVIDE 2010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212212"/>
            <a:ext cx="8594725" cy="1336956"/>
          </a:xfrm>
        </p:spPr>
        <p:txBody>
          <a:bodyPr/>
          <a:lstStyle/>
          <a:p>
            <a:r>
              <a:rPr lang="fr-FR" sz="3600" dirty="0" smtClean="0"/>
              <a:t>Prévisibilité en Atlantique Nord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1663988"/>
            <a:ext cx="9144000" cy="47155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59832" y="63813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Persechino et al.,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6512" y="1412776"/>
            <a:ext cx="1151112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Indice circulation Atlantique (AMOC)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1331640" y="1884306"/>
            <a:ext cx="936104" cy="176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909293" y="1862218"/>
            <a:ext cx="1656098" cy="1782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923928" y="1896746"/>
            <a:ext cx="1800200" cy="1742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796136" y="4149080"/>
            <a:ext cx="1152120" cy="2142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77344" y="4149080"/>
            <a:ext cx="936104" cy="2142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1339297" y="4876817"/>
            <a:ext cx="859813" cy="277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AMOC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2058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36104"/>
          </a:xfrm>
        </p:spPr>
        <p:txBody>
          <a:bodyPr/>
          <a:lstStyle/>
          <a:p>
            <a:r>
              <a:rPr lang="fr-FR" sz="3600" dirty="0" smtClean="0"/>
              <a:t>Qu’espère t’on de l’initialisation ?</a:t>
            </a:r>
            <a:endParaRPr lang="fr-FR" sz="3600" dirty="0"/>
          </a:p>
        </p:txBody>
      </p:sp>
      <p:grpSp>
        <p:nvGrpSpPr>
          <p:cNvPr id="20" name="Grouper 19"/>
          <p:cNvGrpSpPr/>
          <p:nvPr/>
        </p:nvGrpSpPr>
        <p:grpSpPr>
          <a:xfrm>
            <a:off x="2051720" y="2131115"/>
            <a:ext cx="6336704" cy="2799243"/>
            <a:chOff x="683568" y="3933056"/>
            <a:chExt cx="6336704" cy="1152128"/>
          </a:xfrm>
        </p:grpSpPr>
        <p:grpSp>
          <p:nvGrpSpPr>
            <p:cNvPr id="21" name="Grouper 20"/>
            <p:cNvGrpSpPr/>
            <p:nvPr/>
          </p:nvGrpSpPr>
          <p:grpSpPr>
            <a:xfrm>
              <a:off x="683568" y="4077072"/>
              <a:ext cx="3168352" cy="1008112"/>
              <a:chOff x="683568" y="4077072"/>
              <a:chExt cx="3168352" cy="1008112"/>
            </a:xfrm>
          </p:grpSpPr>
          <p:cxnSp>
            <p:nvCxnSpPr>
              <p:cNvPr id="25" name="Connecteur en arc 24"/>
              <p:cNvCxnSpPr/>
              <p:nvPr/>
            </p:nvCxnSpPr>
            <p:spPr>
              <a:xfrm>
                <a:off x="683568" y="4221088"/>
                <a:ext cx="1584176" cy="864096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en arc 25"/>
              <p:cNvCxnSpPr/>
              <p:nvPr/>
            </p:nvCxnSpPr>
            <p:spPr>
              <a:xfrm flipV="1">
                <a:off x="2267744" y="4077072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r 21"/>
            <p:cNvGrpSpPr/>
            <p:nvPr/>
          </p:nvGrpSpPr>
          <p:grpSpPr>
            <a:xfrm>
              <a:off x="3851920" y="3933056"/>
              <a:ext cx="3168352" cy="1008112"/>
              <a:chOff x="683568" y="4077072"/>
              <a:chExt cx="3168352" cy="1008112"/>
            </a:xfrm>
          </p:grpSpPr>
          <p:cxnSp>
            <p:nvCxnSpPr>
              <p:cNvPr id="23" name="Connecteur en arc 22"/>
              <p:cNvCxnSpPr/>
              <p:nvPr/>
            </p:nvCxnSpPr>
            <p:spPr>
              <a:xfrm>
                <a:off x="683568" y="4221088"/>
                <a:ext cx="1584176" cy="864096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en arc 23"/>
              <p:cNvCxnSpPr/>
              <p:nvPr/>
            </p:nvCxnSpPr>
            <p:spPr>
              <a:xfrm flipV="1">
                <a:off x="2267744" y="4077072"/>
                <a:ext cx="1584176" cy="1008112"/>
              </a:xfrm>
              <a:prstGeom prst="curvedConnector3">
                <a:avLst/>
              </a:prstGeom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" name="Connecteur droit avec flèche 27"/>
          <p:cNvCxnSpPr/>
          <p:nvPr/>
        </p:nvCxnSpPr>
        <p:spPr>
          <a:xfrm flipV="1">
            <a:off x="467544" y="1915091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467544" y="5227459"/>
            <a:ext cx="80565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92699" y="12687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Indice climatique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8172400" y="526373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7244680" y="1730425"/>
            <a:ext cx="179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Observations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48" name="Grouper 47"/>
          <p:cNvGrpSpPr/>
          <p:nvPr/>
        </p:nvGrpSpPr>
        <p:grpSpPr>
          <a:xfrm>
            <a:off x="1043608" y="2417656"/>
            <a:ext cx="6336704" cy="2206668"/>
            <a:chOff x="1043608" y="2417656"/>
            <a:chExt cx="6336704" cy="2206668"/>
          </a:xfrm>
        </p:grpSpPr>
        <p:grpSp>
          <p:nvGrpSpPr>
            <p:cNvPr id="19" name="Grouper 18"/>
            <p:cNvGrpSpPr/>
            <p:nvPr/>
          </p:nvGrpSpPr>
          <p:grpSpPr>
            <a:xfrm>
              <a:off x="1043608" y="2830925"/>
              <a:ext cx="6336704" cy="1793399"/>
              <a:chOff x="683568" y="3933056"/>
              <a:chExt cx="6336704" cy="1152128"/>
            </a:xfrm>
          </p:grpSpPr>
          <p:grpSp>
            <p:nvGrpSpPr>
              <p:cNvPr id="14" name="Grouper 13"/>
              <p:cNvGrpSpPr/>
              <p:nvPr/>
            </p:nvGrpSpPr>
            <p:grpSpPr>
              <a:xfrm>
                <a:off x="683568" y="4077072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10" name="Connecteur en arc 9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en arc 11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er 15"/>
              <p:cNvGrpSpPr/>
              <p:nvPr/>
            </p:nvGrpSpPr>
            <p:grpSpPr>
              <a:xfrm>
                <a:off x="3851920" y="3933056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17" name="Connecteur en arc 16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rgbClr val="4F81B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en arc 17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ZoneTexte 44"/>
            <p:cNvSpPr txBox="1"/>
            <p:nvPr/>
          </p:nvSpPr>
          <p:spPr>
            <a:xfrm>
              <a:off x="6348772" y="2417656"/>
              <a:ext cx="1031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Modèle libre</a:t>
              </a:r>
              <a:endParaRPr lang="fr-FR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2051720" y="2492896"/>
            <a:ext cx="7200800" cy="2170375"/>
            <a:chOff x="2051720" y="2492896"/>
            <a:chExt cx="7200800" cy="2170375"/>
          </a:xfrm>
        </p:grpSpPr>
        <p:grpSp>
          <p:nvGrpSpPr>
            <p:cNvPr id="35" name="Grouper 34"/>
            <p:cNvGrpSpPr/>
            <p:nvPr/>
          </p:nvGrpSpPr>
          <p:grpSpPr>
            <a:xfrm>
              <a:off x="2051720" y="2492896"/>
              <a:ext cx="6336704" cy="2170375"/>
              <a:chOff x="683568" y="3933056"/>
              <a:chExt cx="6336704" cy="1152128"/>
            </a:xfrm>
          </p:grpSpPr>
          <p:grpSp>
            <p:nvGrpSpPr>
              <p:cNvPr id="36" name="Grouper 35"/>
              <p:cNvGrpSpPr/>
              <p:nvPr/>
            </p:nvGrpSpPr>
            <p:grpSpPr>
              <a:xfrm>
                <a:off x="683568" y="4077072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40" name="Connecteur en arc 39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en arc 40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er 36"/>
              <p:cNvGrpSpPr/>
              <p:nvPr/>
            </p:nvGrpSpPr>
            <p:grpSpPr>
              <a:xfrm>
                <a:off x="3851920" y="3933056"/>
                <a:ext cx="3168352" cy="1008112"/>
                <a:chOff x="683568" y="4077072"/>
                <a:chExt cx="3168352" cy="1008112"/>
              </a:xfrm>
            </p:grpSpPr>
            <p:cxnSp>
              <p:nvCxnSpPr>
                <p:cNvPr id="38" name="Connecteur en arc 37"/>
                <p:cNvCxnSpPr/>
                <p:nvPr/>
              </p:nvCxnSpPr>
              <p:spPr>
                <a:xfrm>
                  <a:off x="683568" y="4221088"/>
                  <a:ext cx="1584176" cy="864096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en arc 38"/>
                <p:cNvCxnSpPr/>
                <p:nvPr/>
              </p:nvCxnSpPr>
              <p:spPr>
                <a:xfrm flipV="1">
                  <a:off x="2267744" y="4077072"/>
                  <a:ext cx="1584176" cy="1008112"/>
                </a:xfrm>
                <a:prstGeom prst="curvedConnector3">
                  <a:avLst/>
                </a:prstGeom>
                <a:ln w="76200" cmpd="sng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ZoneTexte 45"/>
            <p:cNvSpPr txBox="1"/>
            <p:nvPr/>
          </p:nvSpPr>
          <p:spPr>
            <a:xfrm>
              <a:off x="7812360" y="2773285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8000"/>
                  </a:solidFill>
                </a:rPr>
                <a:t>Modèle initialisé</a:t>
              </a:r>
              <a:endParaRPr lang="fr-FR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72008" y="5517232"/>
            <a:ext cx="9180512" cy="139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fr-FR" b="1" dirty="0" smtClean="0"/>
              <a:t>Hypothèses :</a:t>
            </a:r>
          </a:p>
          <a:p>
            <a:pPr marL="342900" indent="-342900">
              <a:lnSpc>
                <a:spcPts val="2560"/>
              </a:lnSpc>
              <a:buFont typeface="+mj-lt"/>
              <a:buAutoNum type="arabicPeriod"/>
            </a:pPr>
            <a:r>
              <a:rPr lang="fr-FR" b="1" dirty="0" smtClean="0"/>
              <a:t>La variabilité climatique est bien représentée dans le modèle </a:t>
            </a:r>
            <a:r>
              <a:rPr lang="fr-FR" sz="1200" b="1" dirty="0" smtClean="0"/>
              <a:t>(fréquence, amplitude)</a:t>
            </a:r>
          </a:p>
          <a:p>
            <a:pPr marL="342900" indent="-342900">
              <a:lnSpc>
                <a:spcPts val="2560"/>
              </a:lnSpc>
              <a:buFont typeface="+mj-lt"/>
              <a:buAutoNum type="arabicPeriod"/>
            </a:pPr>
            <a:r>
              <a:rPr lang="fr-FR" b="1" dirty="0" smtClean="0"/>
              <a:t>On peut </a:t>
            </a:r>
            <a:r>
              <a:rPr lang="fr-FR" b="1" dirty="0" err="1" smtClean="0"/>
              <a:t>phaser</a:t>
            </a:r>
            <a:r>
              <a:rPr lang="fr-FR" b="1" dirty="0" smtClean="0"/>
              <a:t> cette variabilité observée dans les modèles</a:t>
            </a:r>
          </a:p>
          <a:p>
            <a:pPr marL="285750" indent="-285750">
              <a:lnSpc>
                <a:spcPts val="2560"/>
              </a:lnSpc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19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212212"/>
            <a:ext cx="8594725" cy="1336956"/>
          </a:xfrm>
        </p:spPr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53952"/>
            <a:ext cx="8064896" cy="4343400"/>
          </a:xfrm>
        </p:spPr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eproduit-on une variabilité cohérente avec les observations pour l’Atlantique Nord ?</a:t>
            </a:r>
          </a:p>
          <a:p>
            <a:r>
              <a:rPr lang="fr-FR" dirty="0" smtClean="0"/>
              <a:t>Peut-on initialiser la circulation de retournement atlantique dans un modèle et pourquoi ?</a:t>
            </a:r>
          </a:p>
          <a:p>
            <a:r>
              <a:rPr lang="fr-FR" dirty="0" smtClean="0"/>
              <a:t>Est-ce que cela induit de la prévisibilité pour le climat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414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59224"/>
          </a:xfrm>
        </p:spPr>
        <p:txBody>
          <a:bodyPr/>
          <a:lstStyle/>
          <a:p>
            <a:r>
              <a:rPr lang="fr-FR" sz="3600" dirty="0" smtClean="0"/>
              <a:t>Outil : modèle couplé IPSL-CM5A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4680520" cy="4680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Version « basse résolution »</a:t>
            </a:r>
          </a:p>
          <a:p>
            <a:pPr lvl="1"/>
            <a:r>
              <a:rPr lang="fr-FR" sz="2000" dirty="0" smtClean="0"/>
              <a:t>Océan : </a:t>
            </a:r>
            <a:r>
              <a:rPr lang="fr-FR" sz="2000" dirty="0"/>
              <a:t>NEMO-ORCA2 (149x182xL31)</a:t>
            </a:r>
          </a:p>
          <a:p>
            <a:pPr lvl="1"/>
            <a:r>
              <a:rPr lang="fr-FR" sz="2000" dirty="0" smtClean="0"/>
              <a:t>Atmosphère : </a:t>
            </a:r>
            <a:r>
              <a:rPr lang="fr-FR" sz="2000" dirty="0" err="1"/>
              <a:t>LMDz</a:t>
            </a:r>
            <a:r>
              <a:rPr lang="fr-FR" sz="2000" dirty="0"/>
              <a:t> (96x96xL39)</a:t>
            </a:r>
          </a:p>
          <a:p>
            <a:pPr lvl="1"/>
            <a:r>
              <a:rPr lang="fr-FR" sz="2000" dirty="0" smtClean="0"/>
              <a:t>Glace de mer : </a:t>
            </a:r>
            <a:r>
              <a:rPr lang="fr-FR" sz="2000" dirty="0"/>
              <a:t>Lim2</a:t>
            </a:r>
          </a:p>
          <a:p>
            <a:pPr lvl="1"/>
            <a:r>
              <a:rPr lang="fr-FR" sz="2000" dirty="0" smtClean="0"/>
              <a:t>Bio-géochimie marine : </a:t>
            </a:r>
            <a:r>
              <a:rPr lang="fr-FR" sz="2000" dirty="0"/>
              <a:t>PISCES </a:t>
            </a:r>
            <a:endParaRPr lang="fr-FR" sz="2000" dirty="0" smtClean="0"/>
          </a:p>
          <a:p>
            <a:r>
              <a:rPr lang="fr-FR" sz="2000" dirty="0" smtClean="0"/>
              <a:t>Biais importants de l’état moyen</a:t>
            </a:r>
          </a:p>
          <a:p>
            <a:pPr lvl="1"/>
            <a:r>
              <a:rPr lang="fr-FR" sz="1800" dirty="0" smtClean="0"/>
              <a:t>Pas de convection en mer du Labrador</a:t>
            </a:r>
          </a:p>
          <a:p>
            <a:pPr lvl="1"/>
            <a:r>
              <a:rPr lang="fr-FR" sz="1800" dirty="0" smtClean="0"/>
              <a:t>Circulation de retournement de seulement 10.3 Sv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361950" y="5029200"/>
            <a:ext cx="935355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743449" y="2324006"/>
            <a:ext cx="4248151" cy="371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60" y="1972122"/>
            <a:ext cx="3969740" cy="41211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92080" y="1763524"/>
            <a:ext cx="29523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Profondeur couche de mélange en JFM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8147496" y="1999873"/>
            <a:ext cx="889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mètres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3473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159" y="4149080"/>
            <a:ext cx="3784321" cy="27089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5" y="1108041"/>
            <a:ext cx="4427985" cy="30128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8438" y="-171400"/>
            <a:ext cx="8412034" cy="936104"/>
          </a:xfrm>
        </p:spPr>
        <p:txBody>
          <a:bodyPr/>
          <a:lstStyle/>
          <a:p>
            <a:r>
              <a:rPr lang="fr-FR" sz="3200" dirty="0" smtClean="0"/>
              <a:t>Variabilité décennale en Atlantique Nord</a:t>
            </a:r>
            <a:endParaRPr lang="fr-FR" sz="32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7503" y="1988840"/>
            <a:ext cx="4608512" cy="4680000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Cycle à 20 ans pour de nombreuses variables dans l’Atlantique Nord</a:t>
            </a:r>
          </a:p>
          <a:p>
            <a:pPr lvl="1"/>
            <a:r>
              <a:rPr lang="fr-FR" dirty="0" smtClean="0"/>
              <a:t>Impact sur le transport de chaleur à diverses latitudes</a:t>
            </a:r>
          </a:p>
          <a:p>
            <a:pPr lvl="1"/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971600" y="515719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Escudier et al.,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292080" y="908720"/>
            <a:ext cx="3384376" cy="3600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Indice circulation de retournement (AMOC)   (simulation préindustrielle)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4120896"/>
            <a:ext cx="4104456" cy="17219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rgbClr val="000000"/>
                </a:solidFill>
              </a:rPr>
              <a:t>Correlations</a:t>
            </a:r>
            <a:r>
              <a:rPr lang="fr-FR" sz="1200" dirty="0" smtClean="0">
                <a:solidFill>
                  <a:srgbClr val="000000"/>
                </a:solidFill>
              </a:rPr>
              <a:t> croisées avec AMOC 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8304" y="4463216"/>
            <a:ext cx="1080120" cy="379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AMOC mène </a:t>
            </a: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9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 1" descr="carte_schema_escudi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entagone 2"/>
          <p:cNvSpPr/>
          <p:nvPr/>
        </p:nvSpPr>
        <p:spPr>
          <a:xfrm>
            <a:off x="2514866" y="3933056"/>
            <a:ext cx="1193038" cy="698019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/>
              </a:rPr>
              <a:t>,’ S’ +</a:t>
            </a:r>
          </a:p>
        </p:txBody>
      </p:sp>
      <p:grpSp>
        <p:nvGrpSpPr>
          <p:cNvPr id="13319" name="Grouper 13318"/>
          <p:cNvGrpSpPr/>
          <p:nvPr/>
        </p:nvGrpSpPr>
        <p:grpSpPr>
          <a:xfrm>
            <a:off x="3563887" y="2852936"/>
            <a:ext cx="1358635" cy="1224136"/>
            <a:chOff x="3563887" y="2852936"/>
            <a:chExt cx="1358635" cy="1224136"/>
          </a:xfrm>
        </p:grpSpPr>
        <p:cxnSp>
          <p:nvCxnSpPr>
            <p:cNvPr id="4" name="Connecteur droit avec flèche 3"/>
            <p:cNvCxnSpPr/>
            <p:nvPr/>
          </p:nvCxnSpPr>
          <p:spPr>
            <a:xfrm flipH="1">
              <a:off x="3563887" y="3038584"/>
              <a:ext cx="1358635" cy="1038488"/>
            </a:xfrm>
            <a:prstGeom prst="straightConnector1">
              <a:avLst/>
            </a:prstGeom>
            <a:ln w="63500" cmpd="dbl">
              <a:solidFill>
                <a:srgbClr val="9537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3883072" y="2852936"/>
              <a:ext cx="832944" cy="307975"/>
            </a:xfrm>
            <a:prstGeom prst="rect">
              <a:avLst/>
            </a:prstGeom>
            <a:solidFill>
              <a:srgbClr val="D99694"/>
            </a:solidFill>
            <a:ln>
              <a:solidFill>
                <a:srgbClr val="953735"/>
              </a:solidFill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latin typeface="Arial"/>
                  <a:ea typeface="+mn-ea"/>
                  <a:cs typeface="Arial"/>
                </a:rPr>
                <a:t>EGC +</a:t>
              </a:r>
            </a:p>
          </p:txBody>
        </p:sp>
      </p:grpSp>
      <p:sp>
        <p:nvSpPr>
          <p:cNvPr id="12" name="Forme libre 11"/>
          <p:cNvSpPr/>
          <p:nvPr/>
        </p:nvSpPr>
        <p:spPr>
          <a:xfrm rot="21410908">
            <a:off x="3463763" y="2955292"/>
            <a:ext cx="2711133" cy="1671249"/>
          </a:xfrm>
          <a:custGeom>
            <a:avLst/>
            <a:gdLst>
              <a:gd name="connsiteX0" fmla="*/ 0 w 2476500"/>
              <a:gd name="connsiteY0" fmla="*/ 2047875 h 2114352"/>
              <a:gd name="connsiteX1" fmla="*/ 603250 w 2476500"/>
              <a:gd name="connsiteY1" fmla="*/ 2111375 h 2114352"/>
              <a:gd name="connsiteX2" fmla="*/ 1158875 w 2476500"/>
              <a:gd name="connsiteY2" fmla="*/ 2079625 h 2114352"/>
              <a:gd name="connsiteX3" fmla="*/ 1539875 w 2476500"/>
              <a:gd name="connsiteY3" fmla="*/ 1873250 h 2114352"/>
              <a:gd name="connsiteX4" fmla="*/ 1936750 w 2476500"/>
              <a:gd name="connsiteY4" fmla="*/ 1492250 h 2114352"/>
              <a:gd name="connsiteX5" fmla="*/ 2190750 w 2476500"/>
              <a:gd name="connsiteY5" fmla="*/ 968375 h 2114352"/>
              <a:gd name="connsiteX6" fmla="*/ 2397125 w 2476500"/>
              <a:gd name="connsiteY6" fmla="*/ 412750 h 2114352"/>
              <a:gd name="connsiteX7" fmla="*/ 2476500 w 2476500"/>
              <a:gd name="connsiteY7" fmla="*/ 0 h 211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2114352">
                <a:moveTo>
                  <a:pt x="0" y="2047875"/>
                </a:moveTo>
                <a:cubicBezTo>
                  <a:pt x="205052" y="2076979"/>
                  <a:pt x="410104" y="2106083"/>
                  <a:pt x="603250" y="2111375"/>
                </a:cubicBezTo>
                <a:cubicBezTo>
                  <a:pt x="796396" y="2116667"/>
                  <a:pt x="1002771" y="2119313"/>
                  <a:pt x="1158875" y="2079625"/>
                </a:cubicBezTo>
                <a:cubicBezTo>
                  <a:pt x="1314979" y="2039937"/>
                  <a:pt x="1410229" y="1971146"/>
                  <a:pt x="1539875" y="1873250"/>
                </a:cubicBezTo>
                <a:cubicBezTo>
                  <a:pt x="1669521" y="1775354"/>
                  <a:pt x="1828271" y="1643063"/>
                  <a:pt x="1936750" y="1492250"/>
                </a:cubicBezTo>
                <a:cubicBezTo>
                  <a:pt x="2045229" y="1341437"/>
                  <a:pt x="2114021" y="1148292"/>
                  <a:pt x="2190750" y="968375"/>
                </a:cubicBezTo>
                <a:cubicBezTo>
                  <a:pt x="2267479" y="788458"/>
                  <a:pt x="2349500" y="574146"/>
                  <a:pt x="2397125" y="412750"/>
                </a:cubicBezTo>
                <a:cubicBezTo>
                  <a:pt x="2444750" y="251354"/>
                  <a:pt x="2476500" y="0"/>
                  <a:pt x="2476500" y="0"/>
                </a:cubicBezTo>
              </a:path>
            </a:pathLst>
          </a:custGeom>
          <a:ln w="57150" cmpd="sng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326" name="ZoneTexte 49"/>
          <p:cNvSpPr txBox="1">
            <a:spLocks noChangeArrowheads="1"/>
          </p:cNvSpPr>
          <p:nvPr/>
        </p:nvSpPr>
        <p:spPr bwMode="auto">
          <a:xfrm>
            <a:off x="5599355" y="3368799"/>
            <a:ext cx="572876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953735"/>
                </a:solidFill>
                <a:latin typeface="Arial" charset="0"/>
                <a:cs typeface="Arial" charset="0"/>
              </a:rPr>
              <a:t>5yrs</a:t>
            </a:r>
          </a:p>
        </p:txBody>
      </p:sp>
      <p:grpSp>
        <p:nvGrpSpPr>
          <p:cNvPr id="13318" name="Grouper 13317"/>
          <p:cNvGrpSpPr/>
          <p:nvPr/>
        </p:nvGrpSpPr>
        <p:grpSpPr>
          <a:xfrm>
            <a:off x="1259632" y="2610271"/>
            <a:ext cx="3166984" cy="1034753"/>
            <a:chOff x="1261000" y="2670472"/>
            <a:chExt cx="3166984" cy="1034753"/>
          </a:xfrm>
        </p:grpSpPr>
        <p:sp>
          <p:nvSpPr>
            <p:cNvPr id="16" name="ZoneTexte 50"/>
            <p:cNvSpPr txBox="1">
              <a:spLocks noChangeArrowheads="1"/>
            </p:cNvSpPr>
            <p:nvPr/>
          </p:nvSpPr>
          <p:spPr bwMode="auto">
            <a:xfrm>
              <a:off x="3853288" y="3429000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3yrs</a:t>
              </a:r>
            </a:p>
          </p:txBody>
        </p:sp>
        <p:sp>
          <p:nvSpPr>
            <p:cNvPr id="13328" name="ZoneTexte 51"/>
            <p:cNvSpPr txBox="1">
              <a:spLocks noChangeArrowheads="1"/>
            </p:cNvSpPr>
            <p:nvPr/>
          </p:nvSpPr>
          <p:spPr bwMode="auto">
            <a:xfrm>
              <a:off x="1261000" y="2670472"/>
              <a:ext cx="1457232" cy="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 dirty="0" smtClean="0">
                  <a:solidFill>
                    <a:srgbClr val="953735"/>
                  </a:solidFill>
                  <a:latin typeface="Handwriting - Dakota" charset="0"/>
                  <a:cs typeface="Handwriting - Dakota" charset="0"/>
                </a:rPr>
                <a:t>Rétroaction négative retardée</a:t>
              </a:r>
              <a:endParaRPr lang="fr-FR" sz="1600" b="1" dirty="0">
                <a:solidFill>
                  <a:srgbClr val="953735"/>
                </a:solidFill>
                <a:latin typeface="Handwriting - Dakota" charset="0"/>
                <a:cs typeface="Handwriting - Dakota" charset="0"/>
              </a:endParaRPr>
            </a:p>
          </p:txBody>
        </p:sp>
        <p:cxnSp>
          <p:nvCxnSpPr>
            <p:cNvPr id="18" name="Connecteur droit avec flèche 17"/>
            <p:cNvCxnSpPr>
              <a:stCxn id="13328" idx="3"/>
              <a:endCxn id="16" idx="1"/>
            </p:cNvCxnSpPr>
            <p:nvPr/>
          </p:nvCxnSpPr>
          <p:spPr>
            <a:xfrm>
              <a:off x="2718232" y="3085971"/>
              <a:ext cx="1135056" cy="4811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22" name="Grouper 13321"/>
          <p:cNvGrpSpPr/>
          <p:nvPr/>
        </p:nvGrpSpPr>
        <p:grpSpPr>
          <a:xfrm>
            <a:off x="3205709" y="4376911"/>
            <a:ext cx="1942355" cy="1698553"/>
            <a:chOff x="3205709" y="4376911"/>
            <a:chExt cx="1942355" cy="1698553"/>
          </a:xfrm>
        </p:grpSpPr>
        <p:cxnSp>
          <p:nvCxnSpPr>
            <p:cNvPr id="9" name="Connecteur droit avec flèche 8"/>
            <p:cNvCxnSpPr/>
            <p:nvPr/>
          </p:nvCxnSpPr>
          <p:spPr>
            <a:xfrm flipH="1">
              <a:off x="4138205" y="4376911"/>
              <a:ext cx="1009859" cy="1321349"/>
            </a:xfrm>
            <a:prstGeom prst="straightConnector1">
              <a:avLst/>
            </a:prstGeom>
            <a:ln w="38100" cmpd="sng">
              <a:solidFill>
                <a:srgbClr val="77933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3205709" y="5698534"/>
              <a:ext cx="1716812" cy="376930"/>
            </a:xfrm>
            <a:prstGeom prst="ellipse">
              <a:avLst/>
            </a:prstGeom>
            <a:solidFill>
              <a:srgbClr val="EBF1DE"/>
            </a:solidFill>
            <a:ln>
              <a:solidFill>
                <a:srgbClr val="77933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AMOC </a:t>
              </a:r>
              <a:r>
                <a:rPr lang="fr-FR" sz="16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+</a:t>
              </a:r>
            </a:p>
          </p:txBody>
        </p:sp>
        <p:sp>
          <p:nvSpPr>
            <p:cNvPr id="20" name="ZoneTexte 49"/>
            <p:cNvSpPr txBox="1">
              <a:spLocks noChangeArrowheads="1"/>
            </p:cNvSpPr>
            <p:nvPr/>
          </p:nvSpPr>
          <p:spPr bwMode="auto">
            <a:xfrm>
              <a:off x="4185276" y="5113734"/>
              <a:ext cx="574696" cy="276225"/>
            </a:xfrm>
            <a:prstGeom prst="rect">
              <a:avLst/>
            </a:prstGeom>
            <a:solidFill>
              <a:srgbClr val="EBF1D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2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9yrs</a:t>
              </a:r>
            </a:p>
          </p:txBody>
        </p:sp>
      </p:grpSp>
      <p:grpSp>
        <p:nvGrpSpPr>
          <p:cNvPr id="13321" name="Grouper 13320"/>
          <p:cNvGrpSpPr/>
          <p:nvPr/>
        </p:nvGrpSpPr>
        <p:grpSpPr>
          <a:xfrm>
            <a:off x="4647483" y="2852936"/>
            <a:ext cx="1076645" cy="1145604"/>
            <a:chOff x="7726711" y="995718"/>
            <a:chExt cx="1076645" cy="1145604"/>
          </a:xfrm>
        </p:grpSpPr>
        <p:sp>
          <p:nvSpPr>
            <p:cNvPr id="13335" name="ZoneTexte 16"/>
            <p:cNvSpPr txBox="1">
              <a:spLocks noChangeArrowheads="1"/>
            </p:cNvSpPr>
            <p:nvPr/>
          </p:nvSpPr>
          <p:spPr bwMode="auto">
            <a:xfrm>
              <a:off x="7839200" y="1198493"/>
              <a:ext cx="839383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 dirty="0">
                  <a:latin typeface="Handwriting - Dakota" charset="0"/>
                  <a:cs typeface="Handwriting - Dakota" charset="0"/>
                </a:rPr>
                <a:t>10</a:t>
              </a:r>
            </a:p>
            <a:p>
              <a:pPr algn="ctr" eaLnBrk="1" hangingPunct="1"/>
              <a:r>
                <a:rPr lang="fr-FR" sz="1800" b="1" dirty="0" err="1">
                  <a:latin typeface="Handwriting - Dakota" charset="0"/>
                  <a:cs typeface="Handwriting - Dakota" charset="0"/>
                </a:rPr>
                <a:t>yrs</a:t>
              </a:r>
              <a:endParaRPr lang="fr-FR" sz="1800" b="1" dirty="0">
                <a:latin typeface="Handwriting - Dakota" charset="0"/>
                <a:cs typeface="Handwriting - Dakota" charset="0"/>
              </a:endParaRPr>
            </a:p>
          </p:txBody>
        </p:sp>
        <p:sp>
          <p:nvSpPr>
            <p:cNvPr id="15" name="Flèche en arc 14"/>
            <p:cNvSpPr/>
            <p:nvPr/>
          </p:nvSpPr>
          <p:spPr>
            <a:xfrm rot="7796456" flipH="1">
              <a:off x="7692232" y="1030197"/>
              <a:ext cx="1145604" cy="1076645"/>
            </a:xfrm>
            <a:prstGeom prst="circularArrow">
              <a:avLst>
                <a:gd name="adj1" fmla="val 0"/>
                <a:gd name="adj2" fmla="val 1142319"/>
                <a:gd name="adj3" fmla="val 7932410"/>
                <a:gd name="adj4" fmla="val 10800000"/>
                <a:gd name="adj5" fmla="val 13766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31" name="Titre 1"/>
          <p:cNvSpPr txBox="1">
            <a:spLocks/>
          </p:cNvSpPr>
          <p:nvPr/>
        </p:nvSpPr>
        <p:spPr>
          <a:xfrm>
            <a:off x="539552" y="147828"/>
            <a:ext cx="8077199" cy="13369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Mécanismes du cycle à 20 ans</a:t>
            </a:r>
            <a:endParaRPr lang="fr-FR" sz="3600" dirty="0"/>
          </a:p>
        </p:txBody>
      </p:sp>
      <p:grpSp>
        <p:nvGrpSpPr>
          <p:cNvPr id="13317" name="Grouper 13316"/>
          <p:cNvGrpSpPr/>
          <p:nvPr/>
        </p:nvGrpSpPr>
        <p:grpSpPr>
          <a:xfrm>
            <a:off x="3987236" y="3933056"/>
            <a:ext cx="1880908" cy="864096"/>
            <a:chOff x="3851920" y="3789040"/>
            <a:chExt cx="1880908" cy="864096"/>
          </a:xfrm>
        </p:grpSpPr>
        <p:sp>
          <p:nvSpPr>
            <p:cNvPr id="13325" name="ZoneTexte 48"/>
            <p:cNvSpPr txBox="1">
              <a:spLocks noChangeArrowheads="1"/>
            </p:cNvSpPr>
            <p:nvPr/>
          </p:nvSpPr>
          <p:spPr bwMode="auto">
            <a:xfrm>
              <a:off x="3851920" y="4376911"/>
              <a:ext cx="574696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b="1">
                  <a:solidFill>
                    <a:srgbClr val="953735"/>
                  </a:solidFill>
                  <a:latin typeface="Arial" charset="0"/>
                  <a:cs typeface="Arial" charset="0"/>
                </a:rPr>
                <a:t>2yrs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4138205" y="3789040"/>
              <a:ext cx="1594623" cy="5612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convection </a:t>
              </a:r>
              <a:r>
                <a:rPr lang="fr-FR" sz="1400" b="1" dirty="0">
                  <a:solidFill>
                    <a:schemeClr val="tx1"/>
                  </a:solidFill>
                  <a:latin typeface="Arial"/>
                  <a:cs typeface="Arial"/>
                </a:rPr>
                <a:t>+</a:t>
              </a:r>
            </a:p>
          </p:txBody>
        </p:sp>
      </p:grpSp>
      <p:grpSp>
        <p:nvGrpSpPr>
          <p:cNvPr id="13323" name="Grouper 13322"/>
          <p:cNvGrpSpPr/>
          <p:nvPr/>
        </p:nvGrpSpPr>
        <p:grpSpPr>
          <a:xfrm>
            <a:off x="4821098" y="1961076"/>
            <a:ext cx="1848377" cy="1213310"/>
            <a:chOff x="4821098" y="1961076"/>
            <a:chExt cx="1848377" cy="1213310"/>
          </a:xfrm>
        </p:grpSpPr>
        <p:grpSp>
          <p:nvGrpSpPr>
            <p:cNvPr id="13320" name="Grouper 13319"/>
            <p:cNvGrpSpPr/>
            <p:nvPr/>
          </p:nvGrpSpPr>
          <p:grpSpPr>
            <a:xfrm>
              <a:off x="4821098" y="2079505"/>
              <a:ext cx="1532006" cy="1094881"/>
              <a:chOff x="4821098" y="2079505"/>
              <a:chExt cx="1532006" cy="1094881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021848" y="2079505"/>
                <a:ext cx="1331256" cy="959079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95373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Glace de mer -</a:t>
                </a: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,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dirty="0">
                    <a:solidFill>
                      <a:srgbClr val="000000"/>
                    </a:solidFill>
                    <a:latin typeface="Arial"/>
                    <a:cs typeface="Arial"/>
                  </a:rPr>
                  <a:t>SLP-</a:t>
                </a:r>
              </a:p>
            </p:txBody>
          </p:sp>
          <p:sp>
            <p:nvSpPr>
              <p:cNvPr id="6" name="Arc 5"/>
              <p:cNvSpPr/>
              <p:nvPr/>
            </p:nvSpPr>
            <p:spPr>
              <a:xfrm rot="17112810">
                <a:off x="4653088" y="2283963"/>
                <a:ext cx="872523" cy="536504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7" name="Arc 6"/>
              <p:cNvSpPr/>
              <p:nvPr/>
            </p:nvSpPr>
            <p:spPr>
              <a:xfrm rot="14957874">
                <a:off x="4891413" y="2469873"/>
                <a:ext cx="872523" cy="536503"/>
              </a:xfrm>
              <a:prstGeom prst="arc">
                <a:avLst/>
              </a:prstGeom>
              <a:ln w="57150" cmpd="sng">
                <a:solidFill>
                  <a:srgbClr val="953735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48" name="Arc 47"/>
            <p:cNvSpPr/>
            <p:nvPr/>
          </p:nvSpPr>
          <p:spPr>
            <a:xfrm rot="17253465" flipH="1" flipV="1">
              <a:off x="5583759" y="211144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9" name="Arc 48"/>
            <p:cNvSpPr/>
            <p:nvPr/>
          </p:nvSpPr>
          <p:spPr>
            <a:xfrm rot="16200000" flipH="1" flipV="1">
              <a:off x="5818067" y="2207153"/>
              <a:ext cx="1001776" cy="701041"/>
            </a:xfrm>
            <a:prstGeom prst="arc">
              <a:avLst/>
            </a:prstGeom>
            <a:ln w="57150" cmpd="sng">
              <a:solidFill>
                <a:srgbClr val="953735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3324" name="ZoneTexte 13323"/>
          <p:cNvSpPr txBox="1"/>
          <p:nvPr/>
        </p:nvSpPr>
        <p:spPr>
          <a:xfrm>
            <a:off x="6353104" y="6237312"/>
            <a:ext cx="189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Escudier et al., in </a:t>
            </a:r>
            <a:r>
              <a:rPr lang="fr-FR" dirty="0" err="1" smtClean="0"/>
              <a:t>rev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83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3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31440"/>
            <a:ext cx="9144000" cy="1336956"/>
          </a:xfrm>
        </p:spPr>
        <p:txBody>
          <a:bodyPr/>
          <a:lstStyle/>
          <a:p>
            <a:r>
              <a:rPr lang="fr-FR" sz="3200" dirty="0" smtClean="0"/>
              <a:t>Lien avec les « Great </a:t>
            </a:r>
            <a:r>
              <a:rPr lang="fr-FR" sz="3200" dirty="0" err="1" smtClean="0"/>
              <a:t>Salinity</a:t>
            </a:r>
            <a:r>
              <a:rPr lang="fr-FR" sz="3200" dirty="0" smtClean="0"/>
              <a:t> Anomalies »</a:t>
            </a:r>
            <a:r>
              <a:rPr lang="fr-FR" sz="3600" dirty="0" smtClean="0"/>
              <a:t> ?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124744"/>
            <a:ext cx="7060600" cy="5701758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077666" y="2996952"/>
            <a:ext cx="1286422" cy="792088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763688" y="3149352"/>
            <a:ext cx="1574454" cy="1261864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796136" y="2852936"/>
            <a:ext cx="1574454" cy="1261864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04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44106</TotalTime>
  <Words>769</Words>
  <Application>Microsoft Macintosh PowerPoint</Application>
  <PresentationFormat>Présentation à l'écran (4:3)</PresentationFormat>
  <Paragraphs>131</Paragraphs>
  <Slides>20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Brise</vt:lpstr>
      <vt:lpstr>Initialisation et prévisibilité de la circulation océanique dans l’Atlantique lors des 50 dernières années</vt:lpstr>
      <vt:lpstr>Présentation PowerPoint</vt:lpstr>
      <vt:lpstr>Prévisibilité en Atlantique Nord</vt:lpstr>
      <vt:lpstr>Qu’espère t’on de l’initialisation ?</vt:lpstr>
      <vt:lpstr>Questions</vt:lpstr>
      <vt:lpstr>Outil : modèle couplé IPSL-CM5A</vt:lpstr>
      <vt:lpstr>Variabilité décennale en Atlantique Nord</vt:lpstr>
      <vt:lpstr>Présentation PowerPoint</vt:lpstr>
      <vt:lpstr>Lien avec les « Great Salinity Anomalies » ?</vt:lpstr>
      <vt:lpstr>Un cycle à 20 ans dans les mers nordiques ?</vt:lpstr>
      <vt:lpstr>Protocole expérimental</vt:lpstr>
      <vt:lpstr>Initialisation de la circulation de retournement</vt:lpstr>
      <vt:lpstr>Réponse des sites de convection</vt:lpstr>
      <vt:lpstr>Mécanismes</vt:lpstr>
      <vt:lpstr>Présentation PowerPoint</vt:lpstr>
      <vt:lpstr>Simulations rétrospectives </vt:lpstr>
      <vt:lpstr>Comparaison avec reconstruction</vt:lpstr>
      <vt:lpstr>Comparaison spatiale</vt:lpstr>
      <vt:lpstr>Conclusions </vt:lpstr>
      <vt:lpstr>Merci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Initalisation and predicatability of the climate: a focus on the AMOC</dc:title>
  <dc:creator>Didier Swingedouw</dc:creator>
  <cp:lastModifiedBy>Didier Swingedouw</cp:lastModifiedBy>
  <cp:revision>451</cp:revision>
  <dcterms:created xsi:type="dcterms:W3CDTF">2011-02-08T20:51:41Z</dcterms:created>
  <dcterms:modified xsi:type="dcterms:W3CDTF">2012-01-26T08:39:12Z</dcterms:modified>
</cp:coreProperties>
</file>