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00" r:id="rId3"/>
    <p:sldId id="373" r:id="rId4"/>
    <p:sldId id="350" r:id="rId5"/>
    <p:sldId id="354" r:id="rId6"/>
    <p:sldId id="386" r:id="rId7"/>
    <p:sldId id="388" r:id="rId8"/>
    <p:sldId id="387" r:id="rId9"/>
    <p:sldId id="372" r:id="rId10"/>
    <p:sldId id="420" r:id="rId11"/>
    <p:sldId id="438" r:id="rId12"/>
    <p:sldId id="421" r:id="rId13"/>
    <p:sldId id="401" r:id="rId14"/>
    <p:sldId id="415" r:id="rId15"/>
    <p:sldId id="441" r:id="rId16"/>
    <p:sldId id="404" r:id="rId17"/>
    <p:sldId id="416" r:id="rId18"/>
    <p:sldId id="417" r:id="rId19"/>
    <p:sldId id="389" r:id="rId20"/>
    <p:sldId id="308" r:id="rId21"/>
    <p:sldId id="425" r:id="rId22"/>
    <p:sldId id="434" r:id="rId23"/>
    <p:sldId id="433" r:id="rId24"/>
    <p:sldId id="437" r:id="rId25"/>
    <p:sldId id="436" r:id="rId26"/>
    <p:sldId id="414" r:id="rId27"/>
    <p:sldId id="402" r:id="rId28"/>
    <p:sldId id="409" r:id="rId29"/>
    <p:sldId id="410" r:id="rId30"/>
    <p:sldId id="423" r:id="rId31"/>
    <p:sldId id="418" r:id="rId32"/>
    <p:sldId id="419" r:id="rId33"/>
    <p:sldId id="439" r:id="rId3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2008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2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12/05/13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30.gi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53.emf"/><Relationship Id="rId6" Type="http://schemas.openxmlformats.org/officeDocument/2006/relationships/image" Target="../media/image5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556792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GB" sz="3200" b="1" dirty="0" smtClean="0"/>
              <a:t>Influence of volcanic eruptions on the bi-decadal variability in the North Atlantic</a:t>
            </a:r>
            <a:endParaRPr lang="en-GB" sz="3200" b="1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143124" y="4797152"/>
            <a:ext cx="6669236" cy="916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Didier </a:t>
            </a:r>
            <a:r>
              <a:rPr lang="fr-FR" sz="2400" b="1" dirty="0" smtClean="0"/>
              <a:t>Swingedouw, </a:t>
            </a:r>
            <a:r>
              <a:rPr lang="fr-FR" sz="2400" dirty="0" smtClean="0"/>
              <a:t>Juliette Mignot, Eric Guilyardi, Pablo Ortega, </a:t>
            </a:r>
            <a:r>
              <a:rPr lang="fr-FR" sz="2400" dirty="0"/>
              <a:t>M</a:t>
            </a:r>
            <a:r>
              <a:rPr lang="fr-FR" sz="2400" dirty="0" smtClean="0"/>
              <a:t>yriam </a:t>
            </a:r>
            <a:r>
              <a:rPr lang="fr-FR" sz="2400" dirty="0" err="1" smtClean="0"/>
              <a:t>Khodri</a:t>
            </a:r>
            <a:endParaRPr lang="fr-FR" sz="2400" dirty="0" smtClean="0"/>
          </a:p>
        </p:txBody>
      </p:sp>
      <p:pic>
        <p:nvPicPr>
          <p:cNvPr id="8" name="Image 7" descr="Logo_LS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12701"/>
            <a:ext cx="1968500" cy="987030"/>
          </a:xfrm>
          <a:prstGeom prst="rect">
            <a:avLst/>
          </a:prstGeom>
        </p:spPr>
      </p:pic>
      <p:pic>
        <p:nvPicPr>
          <p:cNvPr id="9" name="Image 8" descr="IPS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"/>
            <a:ext cx="1346200" cy="1143426"/>
          </a:xfrm>
          <a:prstGeom prst="rect">
            <a:avLst/>
          </a:prstGeom>
        </p:spPr>
      </p:pic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88901"/>
            <a:ext cx="825500" cy="825500"/>
          </a:xfrm>
          <a:prstGeom prst="rect">
            <a:avLst/>
          </a:prstGeom>
        </p:spPr>
      </p:pic>
      <p:pic>
        <p:nvPicPr>
          <p:cNvPr id="11" name="Picture 5" descr="SPECS Logo11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1" y="6156000"/>
            <a:ext cx="1620000" cy="721855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7164288" y="6156000"/>
            <a:ext cx="1980000" cy="72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800000"/>
                </a:solidFill>
              </a:rPr>
              <a:t>EPIDOM</a:t>
            </a:r>
          </a:p>
          <a:p>
            <a:pPr algn="ctr"/>
            <a:r>
              <a:rPr lang="en-US" sz="900" dirty="0" smtClean="0">
                <a:solidFill>
                  <a:srgbClr val="800000"/>
                </a:solidFill>
              </a:rPr>
              <a:t>Evaluation of Interannual to  decennial predictability starting from observations and models</a:t>
            </a:r>
            <a:endParaRPr lang="en-US" sz="9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47828"/>
            <a:ext cx="6696744" cy="1336956"/>
          </a:xfrm>
        </p:spPr>
        <p:txBody>
          <a:bodyPr/>
          <a:lstStyle/>
          <a:p>
            <a:r>
              <a:rPr lang="en-GB" sz="4000" dirty="0" smtClean="0"/>
              <a:t>AMOC response in the IPSL-CM5A-LR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397968"/>
            <a:ext cx="3776749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2000’s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2010’s</a:t>
            </a:r>
            <a:endParaRPr lang="en-GB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870" y="2212431"/>
            <a:ext cx="5069130" cy="3600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7092280" y="3717032"/>
            <a:ext cx="1800200" cy="1728192"/>
          </a:xfrm>
          <a:prstGeom prst="ellips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7452825" y="2247255"/>
            <a:ext cx="1655679" cy="461665"/>
            <a:chOff x="7452825" y="2247255"/>
            <a:chExt cx="1655679" cy="46166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7452825" y="2397968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564904"/>
              <a:ext cx="252031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247255"/>
              <a:ext cx="14036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smtClean="0">
                  <a:solidFill>
                    <a:srgbClr val="FF0000"/>
                  </a:solidFill>
                </a:rPr>
                <a:t>No Pinatubo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321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 harmonic response to volcanoes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505009"/>
              </p:ext>
            </p:extLst>
          </p:nvPr>
        </p:nvGraphicFramePr>
        <p:xfrm>
          <a:off x="61200" y="4608000"/>
          <a:ext cx="398654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" y="4608000"/>
                        <a:ext cx="3986542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00" y="1980000"/>
            <a:ext cx="5069130" cy="36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000" y="1980000"/>
            <a:ext cx="5069130" cy="360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000" y="1980000"/>
            <a:ext cx="506913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8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0" y="2196000"/>
            <a:ext cx="5069126" cy="3599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67616"/>
            <a:ext cx="8042276" cy="801144"/>
          </a:xfrm>
        </p:spPr>
        <p:txBody>
          <a:bodyPr/>
          <a:lstStyle/>
          <a:p>
            <a:r>
              <a:rPr lang="en-GB" sz="4000" dirty="0" smtClean="0"/>
              <a:t>Comparison with IPSL-CM5-LR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348880"/>
            <a:ext cx="4032448" cy="875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We compare the conceptual model and the simulations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88501"/>
              </p:ext>
            </p:extLst>
          </p:nvPr>
        </p:nvGraphicFramePr>
        <p:xfrm>
          <a:off x="107504" y="3501009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3501009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938329"/>
              </p:ext>
            </p:extLst>
          </p:nvPr>
        </p:nvGraphicFramePr>
        <p:xfrm>
          <a:off x="107504" y="4653137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504" y="4653137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FF0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724129" y="2247255"/>
            <a:ext cx="22322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a=0.6 ;    D=50 </a:t>
            </a:r>
            <a:r>
              <a:rPr lang="en-GB" sz="1200" dirty="0" err="1" smtClean="0"/>
              <a:t>yrs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b=1.5</a:t>
            </a:r>
          </a:p>
        </p:txBody>
      </p:sp>
    </p:spTree>
    <p:extLst>
      <p:ext uri="{BB962C8B-B14F-4D97-AF65-F5344CB8AC3E}">
        <p14:creationId xmlns:p14="http://schemas.microsoft.com/office/powerpoint/2010/main" val="129609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0" y="2196000"/>
            <a:ext cx="5073013" cy="36027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err="1" smtClean="0"/>
              <a:t>Role</a:t>
            </a:r>
            <a:r>
              <a:rPr lang="fr-FR" sz="4000" dirty="0" smtClean="0"/>
              <a:t> of </a:t>
            </a:r>
            <a:r>
              <a:rPr lang="fr-FR" sz="4000" dirty="0" err="1" smtClean="0"/>
              <a:t>observed</a:t>
            </a:r>
            <a:r>
              <a:rPr lang="fr-FR" sz="4000" dirty="0" smtClean="0"/>
              <a:t> NAO in the </a:t>
            </a:r>
            <a:r>
              <a:rPr lang="fr-FR" sz="4000" dirty="0" err="1" smtClean="0"/>
              <a:t>initialised</a:t>
            </a:r>
            <a:r>
              <a:rPr lang="fr-FR" sz="4000" dirty="0" smtClean="0"/>
              <a:t> ensemble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3" y="2204864"/>
            <a:ext cx="393187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We add a term corresponding to observe NAO to explain AMOC variation in the initialised simulation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023673"/>
              </p:ext>
            </p:extLst>
          </p:nvPr>
        </p:nvGraphicFramePr>
        <p:xfrm>
          <a:off x="35496" y="3900488"/>
          <a:ext cx="4039945" cy="96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0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6" y="3900488"/>
                        <a:ext cx="4039945" cy="9686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891072"/>
              </p:ext>
            </p:extLst>
          </p:nvPr>
        </p:nvGraphicFramePr>
        <p:xfrm>
          <a:off x="1612900" y="4965700"/>
          <a:ext cx="1571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1" name="…quation" r:id="rId6" imgW="1016000" imgH="203200" progId="Equation.3">
                  <p:embed/>
                </p:oleObj>
              </mc:Choice>
              <mc:Fallback>
                <p:oleObj name="…quation" r:id="rId6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2900" y="4965700"/>
                        <a:ext cx="1571625" cy="479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lipse 6"/>
          <p:cNvSpPr/>
          <p:nvPr/>
        </p:nvSpPr>
        <p:spPr>
          <a:xfrm>
            <a:off x="1187624" y="4869160"/>
            <a:ext cx="2376264" cy="720080"/>
          </a:xfrm>
          <a:prstGeom prst="ellipse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724129" y="2247255"/>
            <a:ext cx="22322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a</a:t>
            </a:r>
            <a:r>
              <a:rPr lang="en-GB" sz="1200" dirty="0" smtClean="0"/>
              <a:t>=0.6 ;    D=50 </a:t>
            </a:r>
            <a:r>
              <a:rPr lang="en-GB" sz="1200" dirty="0" err="1" smtClean="0"/>
              <a:t>yrs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b=1.5  ;    c=2</a:t>
            </a:r>
          </a:p>
        </p:txBody>
      </p:sp>
    </p:spTree>
    <p:extLst>
      <p:ext uri="{BB962C8B-B14F-4D97-AF65-F5344CB8AC3E}">
        <p14:creationId xmlns:p14="http://schemas.microsoft.com/office/powerpoint/2010/main" val="402743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53" y="1772817"/>
            <a:ext cx="5071359" cy="3599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</a:t>
            </a:r>
            <a:r>
              <a:rPr lang="fr-FR" sz="4000" dirty="0" smtClean="0"/>
              <a:t>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40768"/>
            <a:ext cx="4109152" cy="4536504"/>
          </a:xfrm>
        </p:spPr>
        <p:txBody>
          <a:bodyPr>
            <a:noAutofit/>
          </a:bodyPr>
          <a:lstStyle/>
          <a:p>
            <a:r>
              <a:rPr lang="en-GB" sz="2000" dirty="0" smtClean="0"/>
              <a:t>11 individual models (not different versions) from </a:t>
            </a:r>
            <a:r>
              <a:rPr lang="en-GB" sz="2000" b="1" dirty="0" smtClean="0"/>
              <a:t>CMIP5</a:t>
            </a:r>
            <a:r>
              <a:rPr lang="en-GB" sz="2000" dirty="0" smtClean="0"/>
              <a:t> </a:t>
            </a:r>
            <a:r>
              <a:rPr lang="en-GB" sz="2000" b="1" dirty="0" smtClean="0"/>
              <a:t>WITHOUT</a:t>
            </a:r>
            <a:r>
              <a:rPr lang="en-GB" sz="2000" dirty="0" smtClean="0"/>
              <a:t> IPSLCM5A</a:t>
            </a:r>
          </a:p>
          <a:p>
            <a:r>
              <a:rPr lang="en-GB" sz="2000" dirty="0" smtClean="0"/>
              <a:t>The ensemble mean shows a maximum in AMOC just before 1980 as in IPSLCM5A</a:t>
            </a:r>
          </a:p>
          <a:p>
            <a:r>
              <a:rPr lang="en-GB" sz="2000" dirty="0" smtClean="0"/>
              <a:t>Large spread</a:t>
            </a:r>
          </a:p>
          <a:p>
            <a:r>
              <a:rPr lang="en-GB" sz="2000" b="1" dirty="0">
                <a:solidFill>
                  <a:srgbClr val="0000FF"/>
                </a:solidFill>
              </a:rPr>
              <a:t>5 models </a:t>
            </a:r>
            <a:r>
              <a:rPr lang="en-GB" sz="2000" dirty="0"/>
              <a:t>show a maximum of energy in the </a:t>
            </a:r>
            <a:r>
              <a:rPr lang="en-GB" sz="2000" b="1" dirty="0">
                <a:solidFill>
                  <a:srgbClr val="0000FF"/>
                </a:solidFill>
              </a:rPr>
              <a:t>12-</a:t>
            </a:r>
            <a:r>
              <a:rPr lang="en-GB" sz="2000" b="1" dirty="0" smtClean="0">
                <a:solidFill>
                  <a:srgbClr val="0000FF"/>
                </a:solidFill>
              </a:rPr>
              <a:t>30 </a:t>
            </a:r>
            <a:r>
              <a:rPr lang="en-GB" sz="2000" b="1" dirty="0" err="1" smtClean="0">
                <a:solidFill>
                  <a:srgbClr val="0000FF"/>
                </a:solidFill>
              </a:rPr>
              <a:t>yrs</a:t>
            </a:r>
            <a:r>
              <a:rPr lang="en-GB" sz="2000" b="1" dirty="0" smtClean="0">
                <a:solidFill>
                  <a:srgbClr val="0000FF"/>
                </a:solidFill>
              </a:rPr>
              <a:t> </a:t>
            </a:r>
            <a:r>
              <a:rPr lang="en-GB" sz="2000" b="1" dirty="0">
                <a:solidFill>
                  <a:srgbClr val="0000FF"/>
                </a:solidFill>
              </a:rPr>
              <a:t>spectral band</a:t>
            </a:r>
            <a:r>
              <a:rPr lang="en-GB" sz="2000" dirty="0"/>
              <a:t>. Strong similarity of the response in these 5</a:t>
            </a:r>
            <a:r>
              <a:rPr lang="en-GB" sz="2000" dirty="0" smtClean="0"/>
              <a:t> </a:t>
            </a:r>
            <a:r>
              <a:rPr lang="en-GB" sz="2000" dirty="0"/>
              <a:t>models</a:t>
            </a:r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53" y="1772824"/>
            <a:ext cx="5032026" cy="360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5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507868"/>
            <a:ext cx="4716016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in situ SSS in the subpolar gyre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6138" y="2325960"/>
            <a:ext cx="3951806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Reverdin et al. (2010) 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</a:t>
            </a:r>
          </a:p>
          <a:p>
            <a:r>
              <a:rPr lang="fr-FR" sz="2000" dirty="0" err="1" smtClean="0"/>
              <a:t>Too</a:t>
            </a:r>
            <a:r>
              <a:rPr lang="fr-FR" sz="2000" dirty="0" smtClean="0"/>
              <a:t> </a:t>
            </a:r>
            <a:r>
              <a:rPr lang="fr-FR" sz="2000" dirty="0" err="1" smtClean="0"/>
              <a:t>strong</a:t>
            </a:r>
            <a:r>
              <a:rPr lang="fr-FR" sz="2000" dirty="0" smtClean="0"/>
              <a:t> variance in the model (2 times)</a:t>
            </a:r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1970 to 1994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11" y="188640"/>
            <a:ext cx="4474073" cy="27391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246" y="3356992"/>
            <a:ext cx="4969753" cy="3527873"/>
          </a:xfrm>
          <a:prstGeom prst="rect">
            <a:avLst/>
          </a:prstGeom>
        </p:spPr>
      </p:pic>
      <p:grpSp>
        <p:nvGrpSpPr>
          <p:cNvPr id="8" name="Grouper 7"/>
          <p:cNvGrpSpPr/>
          <p:nvPr/>
        </p:nvGrpSpPr>
        <p:grpSpPr>
          <a:xfrm>
            <a:off x="6634336" y="3399383"/>
            <a:ext cx="2509663" cy="461665"/>
            <a:chOff x="7452825" y="2445623"/>
            <a:chExt cx="1861911" cy="461665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7452825" y="2547248"/>
              <a:ext cx="236499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452825" y="2763272"/>
              <a:ext cx="236499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704856" y="2445623"/>
              <a:ext cx="16098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Historical</a:t>
              </a:r>
            </a:p>
            <a:p>
              <a:r>
                <a:rPr lang="en-GB" sz="1200" b="1" dirty="0" err="1" smtClean="0">
                  <a:solidFill>
                    <a:srgbClr val="FF0000"/>
                  </a:solidFill>
                </a:rPr>
                <a:t>Reverdin</a:t>
              </a:r>
              <a:r>
                <a:rPr lang="en-GB" sz="1200" b="1" dirty="0" smtClean="0">
                  <a:solidFill>
                    <a:srgbClr val="FF0000"/>
                  </a:solidFill>
                </a:rPr>
                <a:t> et al. (2010)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39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72" y="-387424"/>
            <a:ext cx="8964488" cy="1336956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paleo</a:t>
            </a:r>
            <a:r>
              <a:rPr lang="fr-FR" dirty="0" smtClean="0"/>
              <a:t>-perspective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44824"/>
            <a:ext cx="4170357" cy="4032448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/>
              <a:t>Last millennium simulation from IPSLCM5A-LR (</a:t>
            </a:r>
            <a:r>
              <a:rPr lang="en-GB" sz="2000" dirty="0" err="1" smtClean="0"/>
              <a:t>Khodri</a:t>
            </a:r>
            <a:r>
              <a:rPr lang="en-GB" sz="2000" dirty="0" smtClean="0"/>
              <a:t> et al. in prep.)</a:t>
            </a:r>
          </a:p>
          <a:p>
            <a:r>
              <a:rPr lang="en-GB" sz="2000" dirty="0" smtClean="0"/>
              <a:t>We select all the volcanoes from preindustrial era that are larger than Agung but not too large</a:t>
            </a:r>
          </a:p>
          <a:p>
            <a:r>
              <a:rPr lang="en-GB" sz="2000" dirty="0" smtClean="0"/>
              <a:t>6-member ensemble</a:t>
            </a:r>
          </a:p>
          <a:p>
            <a:r>
              <a:rPr lang="en-GB" sz="2000" dirty="0" smtClean="0"/>
              <a:t>EOF1 of Compilation of 6 ice cores reconstructing Greenland  O</a:t>
            </a:r>
            <a:r>
              <a:rPr lang="en-GB" sz="2000" baseline="30000" dirty="0" smtClean="0"/>
              <a:t>18</a:t>
            </a:r>
            <a:r>
              <a:rPr lang="en-GB" sz="2000" dirty="0" smtClean="0"/>
              <a:t> over the last millennium (Ortega et al. in prep.)</a:t>
            </a:r>
            <a:endParaRPr lang="en-GB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23" y="1179935"/>
            <a:ext cx="4665438" cy="3311849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804248" y="4509120"/>
            <a:ext cx="2304256" cy="2376264"/>
            <a:chOff x="6804248" y="4437112"/>
            <a:chExt cx="2304256" cy="242088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4248" y="4509121"/>
              <a:ext cx="2304256" cy="2348879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804248" y="4437112"/>
              <a:ext cx="2255912" cy="25084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EOF2 t2m model</a:t>
              </a:r>
              <a:endParaRPr lang="en-GB" sz="1000" dirty="0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4355976" y="4491784"/>
            <a:ext cx="2395134" cy="2393600"/>
            <a:chOff x="4355976" y="4491784"/>
            <a:chExt cx="2395134" cy="2393600"/>
          </a:xfrm>
        </p:grpSpPr>
        <p:pic>
          <p:nvPicPr>
            <p:cNvPr id="9" name="Image 8" descr="d18O-millgreenland-1000-1973-ano-eof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4491784"/>
              <a:ext cx="2395134" cy="23936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4462422" y="4528394"/>
              <a:ext cx="2149465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EOF1 δO</a:t>
              </a:r>
              <a:r>
                <a:rPr lang="en-GB" sz="1000" baseline="30000" dirty="0" smtClean="0"/>
                <a:t>18</a:t>
              </a:r>
              <a:r>
                <a:rPr lang="en-GB" sz="1000" dirty="0" smtClean="0"/>
                <a:t> ice cores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253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789" y="1241424"/>
            <a:ext cx="4007723" cy="56439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032" y="-387424"/>
            <a:ext cx="8532440" cy="1336956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paleo</a:t>
            </a:r>
            <a:r>
              <a:rPr lang="fr-FR" dirty="0" smtClean="0"/>
              <a:t>-perspective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1" y="1700808"/>
            <a:ext cx="3435441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in PC2 of t2m of the model over </a:t>
            </a:r>
            <a:r>
              <a:rPr lang="fr-FR" sz="2000" dirty="0" err="1" smtClean="0"/>
              <a:t>Greenland</a:t>
            </a:r>
            <a:endParaRPr lang="fr-FR" sz="2000" dirty="0" smtClean="0"/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3563888" y="3213208"/>
            <a:ext cx="1824925" cy="1871976"/>
            <a:chOff x="6804248" y="4437112"/>
            <a:chExt cx="1824925" cy="190713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4248" y="4509131"/>
              <a:ext cx="1800256" cy="183511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6804248" y="4437112"/>
              <a:ext cx="1824925" cy="25084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EOF2 t2m model</a:t>
              </a:r>
              <a:endParaRPr lang="en-GB" sz="1000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3562934" y="5085384"/>
            <a:ext cx="1801154" cy="1800000"/>
            <a:chOff x="4355976" y="4491784"/>
            <a:chExt cx="1801154" cy="1800000"/>
          </a:xfrm>
        </p:grpSpPr>
        <p:pic>
          <p:nvPicPr>
            <p:cNvPr id="16" name="Image 15" descr="d18O-millgreenland-1000-1973-ano-eof1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4491784"/>
              <a:ext cx="1801154" cy="1800000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4462422" y="4528394"/>
              <a:ext cx="164309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EOF1 δO</a:t>
              </a:r>
              <a:r>
                <a:rPr lang="en-GB" sz="1000" baseline="30000" dirty="0" smtClean="0"/>
                <a:t>18</a:t>
              </a:r>
              <a:r>
                <a:rPr lang="en-GB" sz="1000" dirty="0" smtClean="0"/>
                <a:t> ice cores</a:t>
              </a:r>
              <a:endParaRPr lang="en-GB" sz="1000" dirty="0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241424"/>
            <a:ext cx="5364087" cy="38437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11760" y="1736848"/>
            <a:ext cx="349424" cy="295228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355976" y="1736848"/>
            <a:ext cx="349424" cy="2952280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51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7"/>
            <a:ext cx="9144000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Volcanic eruption precedes an AMOC maximum by around 10-15 years</a:t>
            </a:r>
          </a:p>
          <a:p>
            <a:r>
              <a:rPr lang="en-GB" sz="2000" dirty="0" smtClean="0"/>
              <a:t>Effect of Pinatubo: </a:t>
            </a:r>
            <a:r>
              <a:rPr lang="en-GB" sz="2000" b="1" dirty="0" smtClean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NAO still explains large amount of variance as compared to this mechanism of 20-yr cycle excitation </a:t>
            </a:r>
            <a:r>
              <a:rPr lang="en-GB" sz="2000" smtClean="0"/>
              <a:t>by volcanoes</a:t>
            </a:r>
            <a:endParaRPr lang="en-GB" sz="2000" dirty="0" smtClean="0"/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5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</a:t>
            </a:r>
          </a:p>
          <a:p>
            <a:r>
              <a:rPr lang="en-GB" sz="2000" dirty="0" smtClean="0"/>
              <a:t>Consistent with </a:t>
            </a:r>
            <a:r>
              <a:rPr lang="en-GB" sz="2000" b="1" dirty="0" smtClean="0"/>
              <a:t>in situ SSS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evidences </a:t>
            </a:r>
            <a:r>
              <a:rPr lang="en-GB" sz="2000" dirty="0" smtClean="0"/>
              <a:t>confirming potential reality of these processes in response to volcanic eruptions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5364088" y="1268760"/>
            <a:ext cx="3744416" cy="2736304"/>
            <a:chOff x="5364088" y="1268760"/>
            <a:chExt cx="3744416" cy="2736304"/>
          </a:xfrm>
        </p:grpSpPr>
        <p:grpSp>
          <p:nvGrpSpPr>
            <p:cNvPr id="15" name="Grouper 14"/>
            <p:cNvGrpSpPr/>
            <p:nvPr/>
          </p:nvGrpSpPr>
          <p:grpSpPr>
            <a:xfrm>
              <a:off x="5364088" y="1268760"/>
              <a:ext cx="3744416" cy="2736304"/>
              <a:chOff x="5364088" y="1268760"/>
              <a:chExt cx="3744416" cy="273630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590480" y="369728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9603" y="3455359"/>
                <a:ext cx="3238500" cy="317500"/>
              </a:xfrm>
              <a:prstGeom prst="rect">
                <a:avLst/>
              </a:prstGeom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5436097" y="1279793"/>
              <a:ext cx="281826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   </a:t>
              </a:r>
              <a:r>
                <a:rPr lang="en-GB" sz="1200" dirty="0" smtClean="0"/>
                <a:t>t2m skill without trends: years 2-5</a:t>
              </a:r>
              <a:endParaRPr lang="en-GB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042276" cy="1336956"/>
          </a:xfrm>
        </p:spPr>
        <p:txBody>
          <a:bodyPr/>
          <a:lstStyle/>
          <a:p>
            <a:r>
              <a:rPr lang="fr-FR" dirty="0" smtClean="0"/>
              <a:t>Background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1749896"/>
            <a:ext cx="4536503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AMOC: a key player for decadal prediction </a:t>
            </a:r>
          </a:p>
          <a:p>
            <a:r>
              <a:rPr lang="en-GB" sz="2000" dirty="0" smtClean="0"/>
              <a:t>Volcanic impact on AMOC     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2011…)</a:t>
            </a:r>
          </a:p>
          <a:p>
            <a:r>
              <a:rPr lang="en-GB" sz="2000" dirty="0" smtClean="0"/>
              <a:t>Bi-decadal variability in the North Atlantic: </a:t>
            </a:r>
          </a:p>
          <a:p>
            <a:pPr lvl="1"/>
            <a:r>
              <a:rPr lang="en-GB" sz="2000" dirty="0" smtClean="0"/>
              <a:t>in several models               </a:t>
            </a:r>
            <a:r>
              <a:rPr lang="en-GB" sz="1600" dirty="0" smtClean="0"/>
              <a:t>(Frankcombe et al. 2010…)            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nd in data                             </a:t>
            </a:r>
            <a:r>
              <a:rPr lang="en-GB" sz="1600" dirty="0" smtClean="0"/>
              <a:t>(Chylek et al. 2011, Sicre et al. 2008, Divine et al. 2006… )</a:t>
            </a:r>
          </a:p>
          <a:p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742191" y="1556792"/>
            <a:ext cx="1512168" cy="82454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5266535" y="4293096"/>
            <a:ext cx="3881227" cy="2445871"/>
            <a:chOff x="5266535" y="4293096"/>
            <a:chExt cx="3881227" cy="2445871"/>
          </a:xfrm>
        </p:grpSpPr>
        <p:grpSp>
          <p:nvGrpSpPr>
            <p:cNvPr id="13" name="Grouper 12"/>
            <p:cNvGrpSpPr/>
            <p:nvPr/>
          </p:nvGrpSpPr>
          <p:grpSpPr>
            <a:xfrm>
              <a:off x="5266535" y="4293096"/>
              <a:ext cx="3769961" cy="2104803"/>
              <a:chOff x="5304329" y="4437112"/>
              <a:chExt cx="3769961" cy="21048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4329" y="4437112"/>
                <a:ext cx="3769961" cy="21048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69603" y="4437112"/>
                <a:ext cx="116263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6176" y="45895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28083" y="44371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2320" y="4437112"/>
                <a:ext cx="216024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147953" y="6431190"/>
              <a:ext cx="2999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Zanchettin et al. </a:t>
              </a:r>
              <a:r>
                <a:rPr lang="fr-FR" sz="1400" dirty="0" smtClean="0"/>
                <a:t>2012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ceMoon-SOS Preleveu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042276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you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43808" y="558924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C8E0E9"/>
                </a:solidFill>
              </a:rPr>
              <a:t>Didier.Swingedouw@lsce.ipsl.fr</a:t>
            </a:r>
            <a:endParaRPr lang="fr-FR" dirty="0">
              <a:solidFill>
                <a:srgbClr val="C8E0E9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92280" y="6597352"/>
            <a:ext cx="2209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 </a:t>
            </a:r>
            <a:r>
              <a:rPr lang="fr-FR" sz="800" dirty="0" err="1" smtClean="0">
                <a:solidFill>
                  <a:schemeClr val="bg1"/>
                </a:solidFill>
              </a:rPr>
              <a:t>Courtesy</a:t>
            </a:r>
            <a:r>
              <a:rPr lang="fr-FR" sz="800" dirty="0" smtClean="0">
                <a:solidFill>
                  <a:schemeClr val="bg1"/>
                </a:solidFill>
              </a:rPr>
              <a:t> of Bruno </a:t>
            </a:r>
            <a:r>
              <a:rPr lang="fr-FR" sz="800" dirty="0" err="1" smtClean="0">
                <a:solidFill>
                  <a:schemeClr val="bg1"/>
                </a:solidFill>
              </a:rPr>
              <a:t>Ferron</a:t>
            </a:r>
            <a:r>
              <a:rPr lang="fr-FR" sz="800" dirty="0" smtClean="0">
                <a:solidFill>
                  <a:schemeClr val="bg1"/>
                </a:solidFill>
              </a:rPr>
              <a:t>, OVIDE 2010</a:t>
            </a:r>
            <a:endParaRPr lang="fr-FR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668" y="1"/>
            <a:ext cx="4251300" cy="1844824"/>
          </a:xfrm>
        </p:spPr>
        <p:txBody>
          <a:bodyPr/>
          <a:lstStyle/>
          <a:p>
            <a:r>
              <a:rPr lang="fr-FR" sz="3200" dirty="0" smtClean="0"/>
              <a:t>Link </a:t>
            </a:r>
            <a:r>
              <a:rPr lang="fr-FR" sz="3200" dirty="0" err="1" smtClean="0"/>
              <a:t>between</a:t>
            </a:r>
            <a:r>
              <a:rPr lang="fr-FR" sz="3200" dirty="0" smtClean="0"/>
              <a:t> PC1 over </a:t>
            </a:r>
            <a:r>
              <a:rPr lang="fr-FR" sz="3200" dirty="0" err="1" smtClean="0"/>
              <a:t>Greenland</a:t>
            </a:r>
            <a:r>
              <a:rPr lang="fr-FR" sz="3200" dirty="0" smtClean="0"/>
              <a:t> and the AMO</a:t>
            </a:r>
            <a:endParaRPr lang="fr-FR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429000"/>
            <a:ext cx="4917055" cy="3492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-27384"/>
            <a:ext cx="4917055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2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5132"/>
            <a:ext cx="4293845" cy="1336956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paleo</a:t>
            </a:r>
            <a:r>
              <a:rPr lang="fr-FR" dirty="0" smtClean="0"/>
              <a:t>-perspective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9" y="4365104"/>
            <a:ext cx="3816424" cy="1607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In the model, the AMOC </a:t>
            </a:r>
            <a:r>
              <a:rPr lang="fr-FR" sz="2000" dirty="0" err="1" smtClean="0"/>
              <a:t>indeed</a:t>
            </a:r>
            <a:r>
              <a:rPr lang="fr-FR" sz="2000" dirty="0" smtClean="0"/>
              <a:t> </a:t>
            </a:r>
            <a:r>
              <a:rPr lang="fr-FR" sz="2000" dirty="0"/>
              <a:t>leads by 7 </a:t>
            </a:r>
            <a:r>
              <a:rPr lang="fr-FR" sz="2000" dirty="0" err="1" smtClean="0"/>
              <a:t>years</a:t>
            </a:r>
            <a:r>
              <a:rPr lang="fr-FR" sz="2000" dirty="0" smtClean="0"/>
              <a:t> the PC2 </a:t>
            </a:r>
            <a:r>
              <a:rPr lang="fr-FR" sz="2000" dirty="0"/>
              <a:t>of </a:t>
            </a:r>
            <a:r>
              <a:rPr lang="fr-FR" sz="2000" dirty="0" err="1" smtClean="0"/>
              <a:t>Greenland</a:t>
            </a:r>
            <a:r>
              <a:rPr lang="fr-FR" sz="2000" dirty="0" smtClean="0"/>
              <a:t> t2m for the </a:t>
            </a:r>
            <a:r>
              <a:rPr lang="fr-FR" sz="2000" dirty="0" err="1" smtClean="0"/>
              <a:t>whole</a:t>
            </a:r>
            <a:r>
              <a:rPr lang="fr-FR" sz="2000" dirty="0" smtClean="0"/>
              <a:t> simulation</a:t>
            </a:r>
            <a:endParaRPr lang="fr-FR" sz="20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11" y="1628800"/>
            <a:ext cx="3313034" cy="25709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845" y="0"/>
            <a:ext cx="4869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7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-10148"/>
            <a:ext cx="4946204" cy="35111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4" y="57944"/>
            <a:ext cx="4257969" cy="1336956"/>
          </a:xfrm>
        </p:spPr>
        <p:txBody>
          <a:bodyPr/>
          <a:lstStyle/>
          <a:p>
            <a:r>
              <a:rPr lang="fr-FR" sz="4000" dirty="0" smtClean="0"/>
              <a:t>A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72816"/>
            <a:ext cx="4261293" cy="43434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11 individual models (not different versions) from </a:t>
            </a:r>
            <a:r>
              <a:rPr lang="en-GB" sz="2000" b="1" dirty="0" smtClean="0"/>
              <a:t>CMIP5</a:t>
            </a:r>
            <a:r>
              <a:rPr lang="en-GB" sz="2000" dirty="0" smtClean="0"/>
              <a:t> </a:t>
            </a:r>
            <a:r>
              <a:rPr lang="en-GB" sz="2000" b="1" dirty="0" smtClean="0"/>
              <a:t>WITHOUT</a:t>
            </a:r>
            <a:r>
              <a:rPr lang="en-GB" sz="2000" dirty="0" smtClean="0"/>
              <a:t> IPSLCM5A-LR</a:t>
            </a:r>
          </a:p>
          <a:p>
            <a:r>
              <a:rPr lang="en-GB" sz="2000" dirty="0" smtClean="0"/>
              <a:t>The ensemble mean shows a maximum in AMOC just before 1980 as in IPSLCM5A-LR</a:t>
            </a:r>
          </a:p>
          <a:p>
            <a:r>
              <a:rPr lang="en-GB" sz="2000" dirty="0" smtClean="0"/>
              <a:t>Large spread</a:t>
            </a:r>
          </a:p>
          <a:p>
            <a:r>
              <a:rPr lang="en-GB" sz="2000" dirty="0"/>
              <a:t>5 models show a maximum of energy in the 12-</a:t>
            </a:r>
            <a:r>
              <a:rPr lang="en-GB" sz="2000" dirty="0" smtClean="0"/>
              <a:t>30 </a:t>
            </a:r>
            <a:r>
              <a:rPr lang="en-GB" sz="2000" dirty="0" err="1" smtClean="0"/>
              <a:t>yrs</a:t>
            </a:r>
            <a:r>
              <a:rPr lang="en-GB" sz="2000" dirty="0" smtClean="0"/>
              <a:t> </a:t>
            </a:r>
            <a:r>
              <a:rPr lang="en-GB" sz="2000" dirty="0"/>
              <a:t>spectral band. Strong similarity of the response in these five models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151" y="3356993"/>
            <a:ext cx="4931908" cy="3501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8184" y="404664"/>
            <a:ext cx="349424" cy="612067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028384" y="404664"/>
            <a:ext cx="349424" cy="612067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54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603448"/>
            <a:ext cx="8964488" cy="1336956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paleo</a:t>
            </a:r>
            <a:r>
              <a:rPr lang="fr-FR" dirty="0" smtClean="0"/>
              <a:t>-perspective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290" y="944906"/>
            <a:ext cx="2087598" cy="1619998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5867190" y="836712"/>
            <a:ext cx="1801154" cy="1800000"/>
            <a:chOff x="4355976" y="4491784"/>
            <a:chExt cx="1801154" cy="1800000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4491784"/>
              <a:ext cx="1801154" cy="1800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164309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dirty="0" smtClean="0"/>
                <a:t>EOF1 δO</a:t>
              </a:r>
              <a:r>
                <a:rPr lang="en-GB" sz="1000" baseline="30000" dirty="0" smtClean="0"/>
                <a:t>18</a:t>
              </a:r>
              <a:r>
                <a:rPr lang="en-GB" sz="1000" dirty="0" smtClean="0"/>
                <a:t> ice cores</a:t>
              </a:r>
              <a:endParaRPr lang="en-GB" sz="1000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2564904"/>
            <a:ext cx="3635612" cy="432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538000"/>
            <a:ext cx="3649483" cy="4320000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971960" y="5472000"/>
            <a:ext cx="3240000" cy="180016"/>
            <a:chOff x="899593" y="5589240"/>
            <a:chExt cx="2325100" cy="180016"/>
          </a:xfrm>
        </p:grpSpPr>
        <p:sp>
          <p:nvSpPr>
            <p:cNvPr id="12" name="Rectangle 11"/>
            <p:cNvSpPr/>
            <p:nvPr/>
          </p:nvSpPr>
          <p:spPr>
            <a:xfrm>
              <a:off x="899593" y="5589240"/>
              <a:ext cx="2325099" cy="180016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899593" y="5679240"/>
              <a:ext cx="2325100" cy="0"/>
            </a:xfrm>
            <a:prstGeom prst="line">
              <a:avLst/>
            </a:prstGeom>
            <a:ln w="38100" cmpd="sng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r 14"/>
          <p:cNvGrpSpPr/>
          <p:nvPr/>
        </p:nvGrpSpPr>
        <p:grpSpPr>
          <a:xfrm>
            <a:off x="5364448" y="5490000"/>
            <a:ext cx="3240000" cy="180016"/>
            <a:chOff x="899593" y="5589240"/>
            <a:chExt cx="2325100" cy="180016"/>
          </a:xfrm>
        </p:grpSpPr>
        <p:sp>
          <p:nvSpPr>
            <p:cNvPr id="16" name="Rectangle 15"/>
            <p:cNvSpPr/>
            <p:nvPr/>
          </p:nvSpPr>
          <p:spPr>
            <a:xfrm>
              <a:off x="899593" y="5589240"/>
              <a:ext cx="2325099" cy="180016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899593" y="5679240"/>
              <a:ext cx="2325100" cy="0"/>
            </a:xfrm>
            <a:prstGeom prst="line">
              <a:avLst/>
            </a:prstGeom>
            <a:ln w="38100" cmpd="sng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028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348880"/>
            <a:ext cx="4819491" cy="34227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651884"/>
            <a:ext cx="4329786" cy="1336956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of the AMOC forcings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844" y="2348880"/>
            <a:ext cx="4815668" cy="34199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317" y="0"/>
            <a:ext cx="4866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-459432"/>
            <a:ext cx="9127500" cy="1336956"/>
          </a:xfrm>
        </p:spPr>
        <p:txBody>
          <a:bodyPr/>
          <a:lstStyle/>
          <a:p>
            <a:r>
              <a:rPr lang="fr-FR" sz="3600" dirty="0"/>
              <a:t>S</a:t>
            </a:r>
            <a:r>
              <a:rPr lang="fr-FR" sz="3600" dirty="0" smtClean="0"/>
              <a:t>low </a:t>
            </a:r>
            <a:r>
              <a:rPr lang="fr-FR" sz="3600" dirty="0"/>
              <a:t>down of the subpolar gyre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109936"/>
            <a:ext cx="4464496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The 20-yr cycle in the model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dependant</a:t>
            </a:r>
            <a:r>
              <a:rPr lang="fr-FR" sz="2000" dirty="0" smtClean="0"/>
              <a:t> on the subpolar gyre </a:t>
            </a:r>
            <a:r>
              <a:rPr lang="fr-FR" sz="2000" dirty="0" err="1" smtClean="0"/>
              <a:t>strength</a:t>
            </a:r>
            <a:r>
              <a:rPr lang="fr-FR" sz="2000" dirty="0" smtClean="0"/>
              <a:t> (anomalies propagation)</a:t>
            </a:r>
          </a:p>
          <a:p>
            <a:r>
              <a:rPr lang="fr-FR" sz="2000" dirty="0" smtClean="0"/>
              <a:t>The subpolar gyre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slowing</a:t>
            </a:r>
            <a:r>
              <a:rPr lang="fr-FR" sz="2000" dirty="0" smtClean="0"/>
              <a:t> </a:t>
            </a:r>
            <a:r>
              <a:rPr lang="fr-FR" sz="2000" dirty="0"/>
              <a:t>down </a:t>
            </a:r>
            <a:r>
              <a:rPr lang="fr-FR" sz="2000" dirty="0" smtClean="0"/>
              <a:t>in the model (</a:t>
            </a:r>
            <a:r>
              <a:rPr lang="fr-FR" sz="2000" dirty="0"/>
              <a:t>10% in 40 </a:t>
            </a:r>
            <a:r>
              <a:rPr lang="fr-FR" sz="2000" dirty="0" err="1"/>
              <a:t>years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To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the model </a:t>
            </a:r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take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dirty="0" err="1" smtClean="0"/>
              <a:t>account</a:t>
            </a:r>
            <a:r>
              <a:rPr lang="fr-FR" sz="2000" dirty="0" smtClean="0"/>
              <a:t> </a:t>
            </a:r>
            <a:r>
              <a:rPr lang="fr-FR" sz="2000" dirty="0" err="1" smtClean="0"/>
              <a:t>this</a:t>
            </a:r>
            <a:r>
              <a:rPr lang="fr-FR" sz="2000" dirty="0" smtClean="0"/>
              <a:t> </a:t>
            </a:r>
            <a:r>
              <a:rPr lang="fr-FR" sz="2000" dirty="0" err="1" smtClean="0"/>
              <a:t>slowing</a:t>
            </a:r>
            <a:r>
              <a:rPr lang="fr-FR" sz="2000" dirty="0" smtClean="0"/>
              <a:t> down</a:t>
            </a:r>
            <a:endParaRPr lang="fr-FR" sz="2000" dirty="0"/>
          </a:p>
        </p:txBody>
      </p:sp>
      <p:grpSp>
        <p:nvGrpSpPr>
          <p:cNvPr id="9" name="Grouper 8"/>
          <p:cNvGrpSpPr>
            <a:grpSpLocks noChangeAspect="1"/>
          </p:cNvGrpSpPr>
          <p:nvPr/>
        </p:nvGrpSpPr>
        <p:grpSpPr>
          <a:xfrm>
            <a:off x="4943493" y="1458000"/>
            <a:ext cx="4215880" cy="5400000"/>
            <a:chOff x="5721465" y="2470756"/>
            <a:chExt cx="3425198" cy="438724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1465" y="2470756"/>
              <a:ext cx="3406035" cy="4387243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721465" y="2492896"/>
              <a:ext cx="34225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Gyre changes (2010-2030 vs 1850-1950</a:t>
              </a:r>
              <a:endParaRPr lang="fr-FR" sz="1200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5724128" y="4581128"/>
              <a:ext cx="34225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Subpolar gyre index in </a:t>
              </a:r>
              <a:r>
                <a:rPr lang="fr-FR" sz="1200" dirty="0" err="1" smtClean="0"/>
                <a:t>NoPina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176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336956"/>
          </a:xfrm>
        </p:spPr>
        <p:txBody>
          <a:bodyPr/>
          <a:lstStyle/>
          <a:p>
            <a:r>
              <a:rPr lang="fr-FR" sz="4000" dirty="0" err="1" smtClean="0"/>
              <a:t>Accounting</a:t>
            </a:r>
            <a:r>
              <a:rPr lang="fr-FR" sz="4000" dirty="0" smtClean="0"/>
              <a:t> for the slow down of the subpolar gyre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397968"/>
            <a:ext cx="3574131" cy="247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To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the model </a:t>
            </a:r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take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dirty="0" err="1" smtClean="0"/>
              <a:t>account</a:t>
            </a:r>
            <a:r>
              <a:rPr lang="fr-FR" sz="2000" dirty="0" smtClean="0"/>
              <a:t> the </a:t>
            </a:r>
            <a:r>
              <a:rPr lang="fr-FR" sz="2000" dirty="0" err="1" smtClean="0"/>
              <a:t>slowing</a:t>
            </a:r>
            <a:r>
              <a:rPr lang="fr-FR" sz="2000" dirty="0" smtClean="0"/>
              <a:t> down of the subpolar gyre (10% in 40 </a:t>
            </a:r>
            <a:r>
              <a:rPr lang="fr-FR" sz="2000" dirty="0" err="1" smtClean="0"/>
              <a:t>years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215" y="2326073"/>
            <a:ext cx="4815665" cy="3419997"/>
          </a:xfrm>
          <a:prstGeom prst="rect">
            <a:avLst/>
          </a:prstGeom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07720"/>
              </p:ext>
            </p:extLst>
          </p:nvPr>
        </p:nvGraphicFramePr>
        <p:xfrm>
          <a:off x="35496" y="4077072"/>
          <a:ext cx="4283968" cy="1079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6" y="4077072"/>
                        <a:ext cx="4283968" cy="10796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207" y="2326073"/>
            <a:ext cx="4815673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6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336956"/>
          </a:xfrm>
        </p:spPr>
        <p:txBody>
          <a:bodyPr/>
          <a:lstStyle/>
          <a:p>
            <a:r>
              <a:rPr lang="fr-FR" sz="4000" dirty="0" smtClean="0"/>
              <a:t>AMOC Initialisation</a:t>
            </a:r>
            <a:endParaRPr lang="fr-FR" sz="4000" dirty="0"/>
          </a:p>
        </p:txBody>
      </p:sp>
      <p:sp>
        <p:nvSpPr>
          <p:cNvPr id="5" name="Rectangle 4"/>
          <p:cNvSpPr/>
          <p:nvPr/>
        </p:nvSpPr>
        <p:spPr>
          <a:xfrm>
            <a:off x="8039000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86872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1875240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AMOC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Swingedouw et al., </a:t>
            </a:r>
            <a:r>
              <a:rPr lang="fr-FR" b="1" i="1" dirty="0" smtClean="0"/>
              <a:t>Clim. Dyn. </a:t>
            </a:r>
            <a:r>
              <a:rPr lang="fr-FR" b="1" dirty="0" smtClean="0"/>
              <a:t>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336956"/>
          </a:xfrm>
        </p:spPr>
        <p:txBody>
          <a:bodyPr/>
          <a:lstStyle/>
          <a:p>
            <a:r>
              <a:rPr lang="fr-FR" sz="4000" dirty="0" err="1" smtClean="0"/>
              <a:t>Accounting</a:t>
            </a:r>
            <a:r>
              <a:rPr lang="fr-FR" sz="4000" dirty="0" smtClean="0"/>
              <a:t> for the slow down of the subpolar gyre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397968"/>
            <a:ext cx="3600401" cy="247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 smtClean="0"/>
              <a:t>To </a:t>
            </a:r>
            <a:r>
              <a:rPr lang="fr-FR" sz="2000" dirty="0" err="1" smtClean="0"/>
              <a:t>improve</a:t>
            </a:r>
            <a:r>
              <a:rPr lang="fr-FR" sz="2000" dirty="0" smtClean="0"/>
              <a:t> the model </a:t>
            </a:r>
            <a:r>
              <a:rPr lang="fr-FR" sz="2000" dirty="0" err="1" smtClean="0"/>
              <a:t>we</a:t>
            </a:r>
            <a:r>
              <a:rPr lang="fr-FR" sz="2000" dirty="0" smtClean="0"/>
              <a:t> </a:t>
            </a:r>
            <a:r>
              <a:rPr lang="fr-FR" sz="2000" dirty="0" err="1" smtClean="0"/>
              <a:t>take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dirty="0" err="1" smtClean="0"/>
              <a:t>account</a:t>
            </a:r>
            <a:r>
              <a:rPr lang="fr-FR" sz="2000" dirty="0" smtClean="0"/>
              <a:t> the </a:t>
            </a:r>
            <a:r>
              <a:rPr lang="fr-FR" sz="2000" dirty="0" err="1" smtClean="0"/>
              <a:t>slowing</a:t>
            </a:r>
            <a:r>
              <a:rPr lang="fr-FR" sz="2000" dirty="0" smtClean="0"/>
              <a:t> down of the subpolar gyre (20% in 20 </a:t>
            </a:r>
            <a:r>
              <a:rPr lang="fr-FR" sz="2000" dirty="0" err="1" smtClean="0"/>
              <a:t>years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1990 to 2010)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215" y="2326073"/>
            <a:ext cx="4815665" cy="3419997"/>
          </a:xfrm>
          <a:prstGeom prst="rect">
            <a:avLst/>
          </a:prstGeom>
        </p:spPr>
      </p:pic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376305"/>
              </p:ext>
            </p:extLst>
          </p:nvPr>
        </p:nvGraphicFramePr>
        <p:xfrm>
          <a:off x="3931" y="4116609"/>
          <a:ext cx="433985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…quation" r:id="rId4" imgW="3352800" imgH="457200" progId="Equation.3">
                  <p:embed/>
                </p:oleObj>
              </mc:Choice>
              <mc:Fallback>
                <p:oleObj name="…quation" r:id="rId4" imgW="3352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1" y="4116609"/>
                        <a:ext cx="4339853" cy="10795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215" y="2326073"/>
            <a:ext cx="4815669" cy="34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6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75456"/>
            <a:ext cx="8042276" cy="1336956"/>
          </a:xfrm>
        </p:spPr>
        <p:txBody>
          <a:bodyPr/>
          <a:lstStyle/>
          <a:p>
            <a:r>
              <a:rPr lang="fr-FR" sz="4000" dirty="0" smtClean="0"/>
              <a:t>Pinatubo direct impact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0" y="764704"/>
            <a:ext cx="4308760" cy="30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08760" cy="30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0" y="3809511"/>
            <a:ext cx="4308760" cy="30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09511"/>
            <a:ext cx="4308760" cy="30600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835696" y="1196752"/>
            <a:ext cx="4896544" cy="2361281"/>
            <a:chOff x="1835696" y="1196752"/>
            <a:chExt cx="4896544" cy="2361281"/>
          </a:xfrm>
        </p:grpSpPr>
        <p:sp>
          <p:nvSpPr>
            <p:cNvPr id="8" name="Rectangle 7"/>
            <p:cNvSpPr/>
            <p:nvPr/>
          </p:nvSpPr>
          <p:spPr>
            <a:xfrm>
              <a:off x="615617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569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110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4248472" cy="270892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606933" y="-27384"/>
            <a:ext cx="4645587" cy="3267378"/>
            <a:chOff x="4606933" y="-27384"/>
            <a:chExt cx="4645587" cy="326737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933" y="0"/>
              <a:ext cx="4562207" cy="323999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732240" y="-2738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Agung: 1963-1965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618304" y="3635732"/>
            <a:ext cx="4562208" cy="3249285"/>
            <a:chOff x="4618304" y="3635732"/>
            <a:chExt cx="4562208" cy="32492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304" y="3645024"/>
              <a:ext cx="4562208" cy="323999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444208" y="36357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 Chichon: 1982-1984</a:t>
              </a:r>
              <a:endParaRPr lang="en-GB" dirty="0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0" y="3648674"/>
            <a:ext cx="4562217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90822" y="364867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Pinatubo: 1991-1993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1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16024" y="1628800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dirty="0" smtClean="0">
                <a:solidFill>
                  <a:srgbClr val="FF0000"/>
                </a:solidFill>
              </a:rPr>
              <a:t>in situ SSS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GB" sz="2200" b="1" dirty="0" err="1" smtClean="0">
                <a:solidFill>
                  <a:srgbClr val="FF0000"/>
                </a:solidFill>
              </a:rPr>
              <a:t>paleo</a:t>
            </a:r>
            <a:r>
              <a:rPr lang="en-GB" sz="2200" b="1" dirty="0" smtClean="0">
                <a:solidFill>
                  <a:srgbClr val="FF0000"/>
                </a:solidFill>
              </a:rPr>
              <a:t>-climate 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perspective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76" y="2132856"/>
            <a:ext cx="4283968" cy="3360258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5830624" y="2560464"/>
            <a:ext cx="3421896" cy="3753708"/>
            <a:chOff x="6084168" y="2636912"/>
            <a:chExt cx="3134308" cy="3753708"/>
          </a:xfrm>
        </p:grpSpPr>
        <p:sp>
          <p:nvSpPr>
            <p:cNvPr id="8" name="Rectangle 7"/>
            <p:cNvSpPr/>
            <p:nvPr/>
          </p:nvSpPr>
          <p:spPr>
            <a:xfrm>
              <a:off x="8100392" y="2636912"/>
              <a:ext cx="180023" cy="29162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24329" y="2636912"/>
              <a:ext cx="180023" cy="29162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44209" y="2636912"/>
              <a:ext cx="180023" cy="29162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6516216" y="5517232"/>
              <a:ext cx="0" cy="2357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7596336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8172400" y="5517232"/>
              <a:ext cx="0" cy="2357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84168" y="566124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20276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028384" y="5733256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92536</TotalTime>
  <Words>1384</Words>
  <Application>Microsoft Macintosh PowerPoint</Application>
  <PresentationFormat>Présentation à l'écran (4:3)</PresentationFormat>
  <Paragraphs>211</Paragraphs>
  <Slides>33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Brise</vt:lpstr>
      <vt:lpstr>…quation</vt:lpstr>
      <vt:lpstr>Influence of volcanic eruptions on the bi-decadal variability in the North Atlantic</vt:lpstr>
      <vt:lpstr>Background </vt:lpstr>
      <vt:lpstr>AMOC Initialisation</vt:lpstr>
      <vt:lpstr>Présentation PowerPoint</vt:lpstr>
      <vt:lpstr>Présentation PowerPoint</vt:lpstr>
      <vt:lpstr>Impact of volcanic forcing</vt:lpstr>
      <vt:lpstr>Impact of volcanic forcing</vt:lpstr>
      <vt:lpstr>Impact of volcanic forcing</vt:lpstr>
      <vt:lpstr>Experimental design</vt:lpstr>
      <vt:lpstr>AMOC response in the IPSL-CM5A-LR model</vt:lpstr>
      <vt:lpstr>Mechanisms</vt:lpstr>
      <vt:lpstr>A conceptual model to explain AMOC variability in the model</vt:lpstr>
      <vt:lpstr>Comparison with IPSL-CM5-LR</vt:lpstr>
      <vt:lpstr>Role of observed NAO in the initialised ensemble</vt:lpstr>
      <vt:lpstr>CMIP5 multi-model confirmation?</vt:lpstr>
      <vt:lpstr>Comparison with in situ SSS in the subpolar gyre</vt:lpstr>
      <vt:lpstr>A paleo-perspective</vt:lpstr>
      <vt:lpstr>A paleo-perspective</vt:lpstr>
      <vt:lpstr>Conclusions </vt:lpstr>
      <vt:lpstr>Thank you  </vt:lpstr>
      <vt:lpstr>Link between PC1 over Greenland and the AMO</vt:lpstr>
      <vt:lpstr>A paleo-perspective</vt:lpstr>
      <vt:lpstr>A multi-model confirmation?</vt:lpstr>
      <vt:lpstr>A paleo-perspective</vt:lpstr>
      <vt:lpstr>Présentation PowerPoint</vt:lpstr>
      <vt:lpstr>In situ Labrador Sea variation</vt:lpstr>
      <vt:lpstr>Comparison of the AMOC forcings</vt:lpstr>
      <vt:lpstr>Slow down of the subpolar gyre</vt:lpstr>
      <vt:lpstr>Accounting for the slow down of the subpolar gyre</vt:lpstr>
      <vt:lpstr>Accounting for the slow down of the subpolar gyre</vt:lpstr>
      <vt:lpstr>Convection sites response</vt:lpstr>
      <vt:lpstr>Pinatubo direct impact</vt:lpstr>
      <vt:lpstr>Is volcanic impact on the NAO so clear in data?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632</cp:revision>
  <dcterms:created xsi:type="dcterms:W3CDTF">2011-02-08T20:51:41Z</dcterms:created>
  <dcterms:modified xsi:type="dcterms:W3CDTF">2013-05-20T07:34:53Z</dcterms:modified>
  <cp:category/>
</cp:coreProperties>
</file>