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notesMasterIdLst>
    <p:notesMasterId r:id="rId12"/>
  </p:notesMasterIdLst>
  <p:handoutMasterIdLst>
    <p:handoutMasterId r:id="rId13"/>
  </p:handoutMasterIdLst>
  <p:sldIdLst>
    <p:sldId id="317" r:id="rId2"/>
    <p:sldId id="416" r:id="rId3"/>
    <p:sldId id="427" r:id="rId4"/>
    <p:sldId id="265" r:id="rId5"/>
    <p:sldId id="430" r:id="rId6"/>
    <p:sldId id="431" r:id="rId7"/>
    <p:sldId id="432" r:id="rId8"/>
    <p:sldId id="428" r:id="rId9"/>
    <p:sldId id="433" r:id="rId10"/>
    <p:sldId id="43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3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pos="7167" userDrawn="1">
          <p15:clr>
            <a:srgbClr val="A4A3A4"/>
          </p15:clr>
        </p15:guide>
        <p15:guide id="5" pos="1323" userDrawn="1">
          <p15:clr>
            <a:srgbClr val="A4A3A4"/>
          </p15:clr>
        </p15:guide>
        <p15:guide id="6" orient="horz" pos="3521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4320" userDrawn="1">
          <p15:clr>
            <a:srgbClr val="A4A3A4"/>
          </p15:clr>
        </p15:guide>
        <p15:guide id="13" orient="horz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Nicolai" initials="MN" lastIdx="9" clrIdx="0">
    <p:extLst>
      <p:ext uri="{19B8F6BF-5375-455C-9EA6-DF929625EA0E}">
        <p15:presenceInfo xmlns:p15="http://schemas.microsoft.com/office/powerpoint/2012/main" userId="Maike Nicolai" providerId="None"/>
      </p:ext>
    </p:extLst>
  </p:cmAuthor>
  <p:cmAuthor id="2" name="Andrew Okem" initials="AO" lastIdx="22" clrIdx="1">
    <p:extLst>
      <p:ext uri="{19B8F6BF-5375-455C-9EA6-DF929625EA0E}">
        <p15:presenceInfo xmlns:p15="http://schemas.microsoft.com/office/powerpoint/2012/main" userId="S::Okem@ukzn.ac.za::f793e728-c20f-4781-b14f-6eb04ede521a" providerId="AD"/>
      </p:ext>
    </p:extLst>
  </p:cmAuthor>
  <p:cmAuthor id="3" name="Hans Poertner" initials="HP" lastIdx="13" clrIdx="2">
    <p:extLst>
      <p:ext uri="{19B8F6BF-5375-455C-9EA6-DF929625EA0E}">
        <p15:presenceInfo xmlns:p15="http://schemas.microsoft.com/office/powerpoint/2012/main" userId="772fd0b20e67b934" providerId="Windows Live"/>
      </p:ext>
    </p:extLst>
  </p:cmAuthor>
  <p:cmAuthor id="4" name="Debra Roberts" initials="DR" lastIdx="5" clrIdx="3">
    <p:extLst>
      <p:ext uri="{19B8F6BF-5375-455C-9EA6-DF929625EA0E}">
        <p15:presenceInfo xmlns:p15="http://schemas.microsoft.com/office/powerpoint/2012/main" userId="S-1-5-21-476588517-282068523-1593591996-19330" providerId="AD"/>
      </p:ext>
    </p:extLst>
  </p:cmAuthor>
  <p:cmAuthor id="5" name="Microsoft Office User" initials="Office" lastIdx="2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6F5F4"/>
    <a:srgbClr val="C68185"/>
    <a:srgbClr val="F5FBF9"/>
    <a:srgbClr val="299189"/>
    <a:srgbClr val="A7183D"/>
    <a:srgbClr val="FEF7F7"/>
    <a:srgbClr val="4B8177"/>
    <a:srgbClr val="A06B37"/>
    <a:srgbClr val="76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/>
    <p:restoredTop sz="94280" autoAdjust="0"/>
  </p:normalViewPr>
  <p:slideViewPr>
    <p:cSldViewPr snapToGrid="0" snapToObjects="1">
      <p:cViewPr varScale="1">
        <p:scale>
          <a:sx n="75" d="100"/>
          <a:sy n="75" d="100"/>
        </p:scale>
        <p:origin x="1616" y="160"/>
      </p:cViewPr>
      <p:guideLst>
        <p:guide pos="513"/>
        <p:guide orient="horz"/>
        <p:guide orient="horz" pos="731"/>
        <p:guide pos="7167"/>
        <p:guide pos="1323"/>
        <p:guide orient="horz" pos="3521"/>
        <p:guide orient="horz" pos="799"/>
        <p:guide/>
        <p:guide pos="7680"/>
        <p:guide pos="3840"/>
        <p:guide orient="horz" pos="4320"/>
        <p:guide orient="horz"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44C124-42FD-FA43-A33F-30253F6B0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AEFD5-64D8-E043-A957-AB68F46DC7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145B-7A42-6548-B892-D3921EC4821D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D049-CCF1-6246-85F2-71B73BB05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D40C1-83CA-1C42-A5EC-A3258DC81F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E318-E4FF-684A-A89F-E3E8A15C04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6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91B58-5C15-AF4B-B23A-F88F0BE0DB66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2130F-C90B-0340-89D4-494AAE93B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Ce que je montre en conférence grand public. Peut apparaitre etrange devant cette assembléé, mais cette idée aristotélicienne est importante à rappeler : opinion différent de fait.</a:t>
            </a:r>
          </a:p>
          <a:p>
            <a:r>
              <a:rPr lang="en-FR" dirty="0"/>
              <a:t>La source compte !! Et c’est le rôle de l’Université de le rappeler : adapter les cours et les discours en fonction : ou trouver la bonne source d’info.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4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Observation nécessaire pour connaitre le présent</a:t>
            </a:r>
          </a:p>
          <a:p>
            <a:r>
              <a:rPr lang="en-FR" dirty="0"/>
              <a:t>Clef pour la science, d’un point de vue épistémologique, c’est ce qui la distingue de e.g. la religion. A</a:t>
            </a:r>
            <a:r>
              <a:rPr lang="en-US" dirty="0"/>
              <a:t>t</a:t>
            </a:r>
            <a:r>
              <a:rPr lang="en-FR" dirty="0"/>
              <a:t>tention à la théorie seule.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62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Effet sur le long terme &gt; 10 000 ans &gt; Holocene. En ce sens l’anthropocene est bien une ère, n’en déplaise aux géologues dont la défiance semble parfois curieuse.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24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2130F-C90B-0340-89D4-494AAE93B6A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52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881A-C5D2-444C-AE59-1C04F89D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0995DC9-380D-874E-9B39-C17D29CB5C7D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0A0C-F6FE-8746-A01F-AFE96698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C55C-9A7F-F94B-A04D-292E82D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BD368BA-5435-524E-87B2-69A2BB3F6B6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23BE18-4948-E34E-AAA8-89FCC2B2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22"/>
            <a:ext cx="10515600" cy="558797"/>
          </a:xfrm>
        </p:spPr>
        <p:txBody>
          <a:bodyPr anchor="b">
            <a:noAutofit/>
          </a:bodyPr>
          <a:lstStyle>
            <a:lvl1pPr>
              <a:defRPr sz="3600" b="1" i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F2E09-A335-3E40-A95B-6E883978B5DA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4E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5E5022-0D72-FE4A-B683-8D2FF012C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4225"/>
            <a:ext cx="10515600" cy="473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" indent="-19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v"/>
              <a:defRPr sz="2400"/>
            </a:lvl1pPr>
            <a:lvl3pPr marL="36000" indent="-19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 sz="2400"/>
            </a:lvl3pPr>
            <a:lvl4pPr marL="36000" indent="-19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3"/>
            <a:r>
              <a:rPr lang="en-GB" dirty="0"/>
              <a:t>  Second level</a:t>
            </a:r>
          </a:p>
          <a:p>
            <a:pPr lvl="2"/>
            <a:r>
              <a:rPr lang="en-GB" dirty="0"/>
              <a:t>  Third level</a:t>
            </a:r>
          </a:p>
        </p:txBody>
      </p:sp>
    </p:spTree>
    <p:extLst>
      <p:ext uri="{BB962C8B-B14F-4D97-AF65-F5344CB8AC3E}">
        <p14:creationId xmlns:p14="http://schemas.microsoft.com/office/powerpoint/2010/main" val="377636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5DC9-380D-874E-9B39-C17D29CB5C7D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68BA-5435-524E-87B2-69A2BB3F6B6A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1BD72-E8C3-4C4D-8CF0-F18707C42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7200000" y="6120000"/>
            <a:ext cx="4320000" cy="6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37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B8F3-7C0F-554E-88D0-69F39E14EE56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BB4-62DA-724E-8977-3BBB1E6935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6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7384"/>
            <a:ext cx="12192000" cy="90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762000"/>
          </a:xfrm>
        </p:spPr>
        <p:txBody>
          <a:bodyPr/>
          <a:lstStyle>
            <a:lvl1pPr marL="182880"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1340768"/>
            <a:ext cx="11176000" cy="4785396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60000"/>
              <a:buFont typeface="Wingdings" charset="2"/>
              <a:buChar char="v"/>
              <a:defRPr sz="20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33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49A23C-48DB-1D48-97B8-73D90AD6E813}" type="datetimeFigureOut">
              <a:rPr lang="en-US" smtClean="0"/>
              <a:pPr>
                <a:defRPr/>
              </a:pPr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2480F5-21BB-A349-9A8B-C84109194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8" r:id="rId2"/>
    <p:sldLayoutId id="2147483818" r:id="rId3"/>
    <p:sldLayoutId id="21474838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492CD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12700" indent="-12700" algn="l" defTabSz="914400" rtl="0" eaLnBrk="1" latinLnBrk="0" hangingPunct="1">
        <a:lnSpc>
          <a:spcPct val="90000"/>
        </a:lnSpc>
        <a:spcBef>
          <a:spcPts val="10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12700" indent="-12700" algn="l" defTabSz="914400" rtl="0" eaLnBrk="1" latinLnBrk="0" hangingPunct="1">
        <a:lnSpc>
          <a:spcPct val="90000"/>
        </a:lnSpc>
        <a:spcBef>
          <a:spcPts val="500"/>
        </a:spcBef>
        <a:buClr>
          <a:srgbClr val="5492CD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63088-19D8-4847-B9E3-ECCB3F9A0A3A}"/>
              </a:ext>
            </a:extLst>
          </p:cNvPr>
          <p:cNvSpPr txBox="1"/>
          <p:nvPr/>
        </p:nvSpPr>
        <p:spPr>
          <a:xfrm>
            <a:off x="735187" y="1832876"/>
            <a:ext cx="10396920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«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Anthropocène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</a:rPr>
              <a:t>Présent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 » : Que nous arrive-t-il ?</a:t>
            </a:r>
          </a:p>
          <a:p>
            <a:pPr algn="ctr"/>
            <a:r>
              <a:rPr lang="en-US" sz="6600" b="1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Didier 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Swingedouw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: 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Gilles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Bœuf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: 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biologie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 de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l’environnement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Valérie Masson-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Delmotte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climatologie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endParaRPr lang="fr-FR" sz="4400" b="1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8479D90-5746-7444-99DB-435237974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4"/>
            <a:ext cx="1080000" cy="1080000"/>
          </a:xfrm>
          <a:prstGeom prst="rect">
            <a:avLst/>
          </a:prstGeom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420274B1-29F4-C847-BCFB-8716D89EB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66" y="111733"/>
            <a:ext cx="1800000" cy="8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A595-0BCE-2A95-46E5-4EB5DA9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Gilles Boeuf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EB7D-696E-69F7-8DCC-B4D8D5EA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11" y="1725540"/>
            <a:ext cx="11089341" cy="47327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FR" dirty="0"/>
              <a:t> Docteur de l’Université de Bordeaux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FR" dirty="0"/>
              <a:t> Expert en biologie, </a:t>
            </a:r>
            <a:r>
              <a:rPr lang="en-US" dirty="0" err="1"/>
              <a:t>physiologie</a:t>
            </a:r>
            <a:r>
              <a:rPr lang="en-US" dirty="0"/>
              <a:t> </a:t>
            </a:r>
            <a:r>
              <a:rPr lang="en-US" dirty="0" err="1"/>
              <a:t>environnementale</a:t>
            </a:r>
            <a:r>
              <a:rPr lang="en-US" dirty="0"/>
              <a:t> et </a:t>
            </a:r>
            <a:r>
              <a:rPr lang="en-US" dirty="0" err="1"/>
              <a:t>biodiversité</a:t>
            </a:r>
            <a:endParaRPr lang="en-US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FR" dirty="0"/>
              <a:t>Membre du </a:t>
            </a:r>
            <a:r>
              <a:rPr lang="en-US" dirty="0"/>
              <a:t>bureau de </a:t>
            </a:r>
            <a:r>
              <a:rPr lang="en-US" dirty="0" err="1"/>
              <a:t>l'IPBES</a:t>
            </a:r>
            <a:r>
              <a:rPr lang="en-US" dirty="0"/>
              <a:t> des Nations </a:t>
            </a:r>
            <a:r>
              <a:rPr lang="en-US" dirty="0" err="1"/>
              <a:t>unies</a:t>
            </a:r>
            <a:endParaRPr lang="en-FR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FR" dirty="0"/>
              <a:t> A</a:t>
            </a:r>
            <a:r>
              <a:rPr lang="en-US" dirty="0"/>
              <a:t>n</a:t>
            </a:r>
            <a:r>
              <a:rPr lang="en-FR" dirty="0"/>
              <a:t>cien p</a:t>
            </a:r>
            <a:r>
              <a:rPr lang="en-US" dirty="0" err="1"/>
              <a:t>résident</a:t>
            </a:r>
            <a:r>
              <a:rPr lang="en-US" dirty="0"/>
              <a:t> du Muséum national d'histoire naturelle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err="1"/>
              <a:t>Ancien</a:t>
            </a:r>
            <a:r>
              <a:rPr lang="en-US" dirty="0"/>
              <a:t> </a:t>
            </a:r>
            <a:r>
              <a:rPr lang="en-US" dirty="0" err="1"/>
              <a:t>conseiller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au </a:t>
            </a:r>
            <a:r>
              <a:rPr lang="en-US" dirty="0" err="1"/>
              <a:t>ministère</a:t>
            </a:r>
            <a:r>
              <a:rPr lang="en-US" dirty="0"/>
              <a:t> </a:t>
            </a:r>
            <a:r>
              <a:rPr lang="en-US" dirty="0" err="1"/>
              <a:t>d'État</a:t>
            </a:r>
            <a:r>
              <a:rPr lang="en-US" dirty="0"/>
              <a:t> de </a:t>
            </a:r>
            <a:r>
              <a:rPr lang="en-US" dirty="0" err="1"/>
              <a:t>l'Environnement</a:t>
            </a:r>
            <a:r>
              <a:rPr lang="en-US" dirty="0"/>
              <a:t>, de </a:t>
            </a:r>
            <a:r>
              <a:rPr lang="en-US" dirty="0" err="1"/>
              <a:t>l'Énergie</a:t>
            </a:r>
            <a:r>
              <a:rPr lang="en-US" dirty="0"/>
              <a:t> et de la Mer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err="1"/>
              <a:t>Officier</a:t>
            </a:r>
            <a:r>
              <a:rPr lang="en-US" dirty="0"/>
              <a:t> de </a:t>
            </a:r>
            <a:r>
              <a:rPr lang="en-US" dirty="0" err="1"/>
              <a:t>l’ordre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du </a:t>
            </a:r>
            <a:r>
              <a:rPr lang="en-US" dirty="0" err="1"/>
              <a:t>Mérite</a:t>
            </a:r>
            <a:r>
              <a:rPr lang="en-US" dirty="0"/>
              <a:t>, </a:t>
            </a:r>
            <a:r>
              <a:rPr lang="en-US" dirty="0" err="1"/>
              <a:t>médaille</a:t>
            </a:r>
            <a:r>
              <a:rPr lang="en-US" dirty="0"/>
              <a:t> Albert I</a:t>
            </a:r>
            <a:r>
              <a:rPr lang="en-US" baseline="30000" dirty="0"/>
              <a:t>er</a:t>
            </a:r>
            <a:r>
              <a:rPr lang="en-US" dirty="0"/>
              <a:t> de Monaco…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03069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9052C68-0175-714E-9825-01AF79AB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32" y="3685863"/>
            <a:ext cx="4758205" cy="31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dos : mode d'emploi pour se protéger des fake news - Bayard Jeunesse">
            <a:extLst>
              <a:ext uri="{FF2B5EF4-FFF2-40B4-BE49-F238E27FC236}">
                <a16:creationId xmlns:a16="http://schemas.microsoft.com/office/drawing/2014/main" id="{5483B8A9-47EC-0E4A-8280-E6484591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91" y="0"/>
            <a:ext cx="6081310" cy="33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faits et opinions">
            <a:extLst>
              <a:ext uri="{FF2B5EF4-FFF2-40B4-BE49-F238E27FC236}">
                <a16:creationId xmlns:a16="http://schemas.microsoft.com/office/drawing/2014/main" id="{106ED812-380A-FC47-A985-913E69BF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600" cy="33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E3AD98-2D09-E20C-B6A2-99DDE7CEAAEA}"/>
              </a:ext>
            </a:extLst>
          </p:cNvPr>
          <p:cNvGrpSpPr/>
          <p:nvPr/>
        </p:nvGrpSpPr>
        <p:grpSpPr>
          <a:xfrm>
            <a:off x="1040834" y="587385"/>
            <a:ext cx="10139714" cy="6270615"/>
            <a:chOff x="-2343777" y="5271931"/>
            <a:chExt cx="10139714" cy="62706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489031-D05B-B249-53C2-C6059D67D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8537"/>
            <a:stretch/>
          </p:blipFill>
          <p:spPr>
            <a:xfrm>
              <a:off x="-2343777" y="5271931"/>
              <a:ext cx="10139714" cy="62706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FDF84C-9FF9-B4AC-BD4F-B5948B3CAF53}"/>
                </a:ext>
              </a:extLst>
            </p:cNvPr>
            <p:cNvSpPr txBox="1"/>
            <p:nvPr/>
          </p:nvSpPr>
          <p:spPr>
            <a:xfrm>
              <a:off x="1680882" y="5894329"/>
              <a:ext cx="4289611" cy="1512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FR" sz="2000" dirty="0">
                  <a:latin typeface="Apple Casual" pitchFamily="2" charset="77"/>
                </a:rPr>
                <a:t>These cold, hard facts are really very impressive, but we wondered if you could come up with some comforting bullshit instead?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0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inement : la planète Terre n'aura jamais été aussi silencieuse |  Coronavirus | Radio-Canada.ca">
            <a:extLst>
              <a:ext uri="{FF2B5EF4-FFF2-40B4-BE49-F238E27FC236}">
                <a16:creationId xmlns:a16="http://schemas.microsoft.com/office/drawing/2014/main" id="{25699E83-70DC-BB45-AE32-B9C9B05F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ue d'artiste du satellite Jason-3 - AVISO Gallery, images and movies of  Earth Observation">
            <a:extLst>
              <a:ext uri="{FF2B5EF4-FFF2-40B4-BE49-F238E27FC236}">
                <a16:creationId xmlns:a16="http://schemas.microsoft.com/office/drawing/2014/main" id="{D4DFC0F0-32FA-4D4A-8DA0-B90DD076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2" y="1302104"/>
            <a:ext cx="755411" cy="6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FE9866-DFE8-01B5-6CF0-C23314D5CC5F}"/>
              </a:ext>
            </a:extLst>
          </p:cNvPr>
          <p:cNvGrpSpPr/>
          <p:nvPr/>
        </p:nvGrpSpPr>
        <p:grpSpPr>
          <a:xfrm>
            <a:off x="1084729" y="5898776"/>
            <a:ext cx="9879106" cy="481014"/>
            <a:chOff x="1084729" y="5898776"/>
            <a:chExt cx="9879106" cy="4810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938E580-C90F-53FA-6EB0-FBDC91FDC00D}"/>
                </a:ext>
              </a:extLst>
            </p:cNvPr>
            <p:cNvCxnSpPr>
              <a:cxnSpLocks/>
            </p:cNvCxnSpPr>
            <p:nvPr/>
          </p:nvCxnSpPr>
          <p:spPr>
            <a:xfrm>
              <a:off x="1084729" y="5898776"/>
              <a:ext cx="987910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726AAE-A3B2-E4E9-DA12-E792C3EFDB92}"/>
                </a:ext>
              </a:extLst>
            </p:cNvPr>
            <p:cNvSpPr txBox="1"/>
            <p:nvPr/>
          </p:nvSpPr>
          <p:spPr>
            <a:xfrm>
              <a:off x="5645763" y="5977485"/>
              <a:ext cx="1290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000" dirty="0">
                  <a:solidFill>
                    <a:schemeClr val="bg1"/>
                  </a:solidFill>
                </a:rPr>
                <a:t>présent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D06057-64A4-934E-451E-6A5E0783BFEA}"/>
                </a:ext>
              </a:extLst>
            </p:cNvPr>
            <p:cNvSpPr txBox="1"/>
            <p:nvPr/>
          </p:nvSpPr>
          <p:spPr>
            <a:xfrm>
              <a:off x="1190802" y="5979680"/>
              <a:ext cx="1290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</a:t>
              </a:r>
              <a:r>
                <a:rPr lang="en-FR" sz="2000" dirty="0">
                  <a:solidFill>
                    <a:schemeClr val="bg1"/>
                  </a:solidFill>
                </a:rPr>
                <a:t>assé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Comprendre</a:t>
            </a:r>
            <a:r>
              <a:rPr lang="en-GB" dirty="0"/>
              <a:t> le </a:t>
            </a:r>
            <a:r>
              <a:rPr lang="en-GB" dirty="0" err="1"/>
              <a:t>système</a:t>
            </a:r>
            <a:r>
              <a:rPr lang="en-GB" dirty="0"/>
              <a:t> Terre : </a:t>
            </a:r>
            <a:r>
              <a:rPr lang="en-GB" dirty="0" err="1"/>
              <a:t>Modèles</a:t>
            </a:r>
            <a:r>
              <a:rPr lang="en-GB" dirty="0"/>
              <a:t> de </a:t>
            </a:r>
            <a:r>
              <a:rPr lang="en-GB" dirty="0" err="1"/>
              <a:t>climat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51" y="5598000"/>
            <a:ext cx="1887642" cy="1260000"/>
          </a:xfrm>
          <a:prstGeom prst="rect">
            <a:avLst/>
          </a:prstGeom>
        </p:spPr>
      </p:pic>
      <p:pic>
        <p:nvPicPr>
          <p:cNvPr id="1026" name="Picture 2" descr="ttps://www.les-crises.fr/images/1300-climat/1350-cycle-solaire/soleil-ta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51" y="559800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" y="5598000"/>
            <a:ext cx="1861583" cy="1260000"/>
          </a:xfrm>
          <a:prstGeom prst="rect">
            <a:avLst/>
          </a:prstGeom>
        </p:spPr>
      </p:pic>
      <p:pic>
        <p:nvPicPr>
          <p:cNvPr id="27" name="Picture 4" descr="The Atmosphere around Climate Models">
            <a:extLst>
              <a:ext uri="{FF2B5EF4-FFF2-40B4-BE49-F238E27FC236}">
                <a16:creationId xmlns:a16="http://schemas.microsoft.com/office/drawing/2014/main" id="{1723F0E8-24F9-EAD2-2D78-683E9293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1" y="1573661"/>
            <a:ext cx="3731414" cy="37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09F17-D07A-D202-796B-FE217F245216}"/>
              </a:ext>
            </a:extLst>
          </p:cNvPr>
          <p:cNvGrpSpPr/>
          <p:nvPr/>
        </p:nvGrpSpPr>
        <p:grpSpPr>
          <a:xfrm>
            <a:off x="6832143" y="1957375"/>
            <a:ext cx="5486400" cy="4733333"/>
            <a:chOff x="6832143" y="1957375"/>
            <a:chExt cx="5486400" cy="4733333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9D4C18F-5CE8-9FEE-B7AD-21BEAA078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143" y="1957375"/>
              <a:ext cx="4584700" cy="4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4D65D-743C-05E5-CA59-802A2BC5AC93}"/>
                </a:ext>
              </a:extLst>
            </p:cNvPr>
            <p:cNvSpPr txBox="1"/>
            <p:nvPr/>
          </p:nvSpPr>
          <p:spPr>
            <a:xfrm>
              <a:off x="6832143" y="6044377"/>
              <a:ext cx="548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Hansen et al. 1981 updated (</a:t>
              </a:r>
              <a:r>
                <a:rPr lang="en-US" i="1" dirty="0"/>
                <a:t>courtesy of Geert Jan van </a:t>
              </a:r>
              <a:r>
                <a:rPr lang="en-US" i="1" dirty="0" err="1"/>
                <a:t>Oldenborgh</a:t>
              </a:r>
              <a:r>
                <a:rPr lang="en-US" i="1" dirty="0"/>
                <a:t>)</a:t>
              </a:r>
              <a:endParaRPr lang="en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7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Comprendre</a:t>
            </a:r>
            <a:r>
              <a:rPr lang="en-GB" dirty="0"/>
              <a:t> le </a:t>
            </a:r>
            <a:r>
              <a:rPr lang="en-GB" dirty="0" err="1"/>
              <a:t>système</a:t>
            </a:r>
            <a:r>
              <a:rPr lang="en-GB" dirty="0"/>
              <a:t> Terre : </a:t>
            </a:r>
            <a:r>
              <a:rPr lang="en-GB" dirty="0" err="1"/>
              <a:t>Modèles</a:t>
            </a:r>
            <a:r>
              <a:rPr lang="en-GB" dirty="0"/>
              <a:t> </a:t>
            </a:r>
            <a:r>
              <a:rPr lang="en-GB" dirty="0" err="1"/>
              <a:t>biologiques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20EFD0-134A-8758-650E-0D473659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25" y="1502746"/>
            <a:ext cx="8946317" cy="511751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FR" dirty="0"/>
              <a:t> Principalement modèles statistiques empiriques (de niche), mais aussi développement de modèles basés sur les lois de la physique/chimie</a:t>
            </a:r>
          </a:p>
          <a:p>
            <a:pPr>
              <a:lnSpc>
                <a:spcPct val="210000"/>
              </a:lnSpc>
            </a:pPr>
            <a:r>
              <a:rPr lang="en-FR" dirty="0"/>
              <a:t> Bénéficient de l’essor considérable des algorithmes de l’intelligence artificielle… (mais risque de “boîte noire”)</a:t>
            </a:r>
          </a:p>
          <a:p>
            <a:pPr>
              <a:lnSpc>
                <a:spcPct val="210000"/>
              </a:lnSpc>
            </a:pPr>
            <a:r>
              <a:rPr lang="en-FR" dirty="0"/>
              <a:t> Possibilité de faire des experiences taille réelle “facilement”</a:t>
            </a:r>
          </a:p>
          <a:p>
            <a:endParaRPr lang="en-FR" dirty="0"/>
          </a:p>
        </p:txBody>
      </p:sp>
      <p:pic>
        <p:nvPicPr>
          <p:cNvPr id="28" name="Image 15">
            <a:extLst>
              <a:ext uri="{FF2B5EF4-FFF2-40B4-BE49-F238E27FC236}">
                <a16:creationId xmlns:a16="http://schemas.microsoft.com/office/drawing/2014/main" id="{33313766-6CC8-AA21-F94A-F87A7050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289" y="4225373"/>
            <a:ext cx="3008715" cy="2632627"/>
          </a:xfrm>
          <a:prstGeom prst="rect">
            <a:avLst/>
          </a:prstGeom>
        </p:spPr>
      </p:pic>
      <p:pic>
        <p:nvPicPr>
          <p:cNvPr id="29" name="Picture 12" descr="Afficher l’image source">
            <a:extLst>
              <a:ext uri="{FF2B5EF4-FFF2-40B4-BE49-F238E27FC236}">
                <a16:creationId xmlns:a16="http://schemas.microsoft.com/office/drawing/2014/main" id="{B0B05DA5-D3F5-30B5-E336-096994F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23" y="1818712"/>
            <a:ext cx="3136046" cy="209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047" y="430316"/>
            <a:ext cx="10515600" cy="558797"/>
          </a:xfrm>
        </p:spPr>
        <p:txBody>
          <a:bodyPr>
            <a:noAutofit/>
          </a:bodyPr>
          <a:lstStyle/>
          <a:p>
            <a:r>
              <a:rPr lang="en-GB" dirty="0"/>
              <a:t>Comment </a:t>
            </a:r>
            <a:r>
              <a:rPr lang="en-GB" dirty="0" err="1"/>
              <a:t>connaître</a:t>
            </a:r>
            <a:r>
              <a:rPr lang="en-GB" dirty="0"/>
              <a:t> les </a:t>
            </a:r>
            <a:r>
              <a:rPr lang="en-GB" dirty="0" err="1"/>
              <a:t>changements</a:t>
            </a:r>
            <a:r>
              <a:rPr lang="en-GB" dirty="0"/>
              <a:t> </a:t>
            </a:r>
            <a:r>
              <a:rPr lang="en-GB" dirty="0" err="1"/>
              <a:t>climatiques</a:t>
            </a:r>
            <a:r>
              <a:rPr lang="en-GB" dirty="0"/>
              <a:t> ?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11" y="1410926"/>
            <a:ext cx="2468570" cy="2160000"/>
          </a:xfrm>
          <a:prstGeom prst="rect">
            <a:avLst/>
          </a:prstGeom>
        </p:spPr>
      </p:pic>
      <p:grpSp>
        <p:nvGrpSpPr>
          <p:cNvPr id="48" name="Grouper 47"/>
          <p:cNvGrpSpPr/>
          <p:nvPr/>
        </p:nvGrpSpPr>
        <p:grpSpPr>
          <a:xfrm>
            <a:off x="4499334" y="1410926"/>
            <a:ext cx="5590145" cy="2162090"/>
            <a:chOff x="3001406" y="1026216"/>
            <a:chExt cx="5590145" cy="2162090"/>
          </a:xfrm>
        </p:grpSpPr>
        <p:grpSp>
          <p:nvGrpSpPr>
            <p:cNvPr id="23" name="Grouper 22"/>
            <p:cNvGrpSpPr/>
            <p:nvPr/>
          </p:nvGrpSpPr>
          <p:grpSpPr>
            <a:xfrm>
              <a:off x="3001406" y="1896078"/>
              <a:ext cx="2412053" cy="1148212"/>
              <a:chOff x="3001406" y="1896078"/>
              <a:chExt cx="2412053" cy="1148212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001406" y="2213293"/>
                <a:ext cx="2412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La Terre dans </a:t>
                </a:r>
                <a:r>
                  <a:rPr lang="en-GB" sz="2400" dirty="0" err="1"/>
                  <a:t>une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boite</a:t>
                </a:r>
                <a:r>
                  <a:rPr lang="en-GB" sz="2400" dirty="0"/>
                  <a:t> de Petri ?</a:t>
                </a: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3191541" y="1896078"/>
                <a:ext cx="2076271" cy="0"/>
              </a:xfrm>
              <a:prstGeom prst="straightConnector1">
                <a:avLst/>
              </a:prstGeom>
              <a:ln w="1270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r 46"/>
            <p:cNvGrpSpPr>
              <a:grpSpLocks noChangeAspect="1"/>
            </p:cNvGrpSpPr>
            <p:nvPr/>
          </p:nvGrpSpPr>
          <p:grpSpPr>
            <a:xfrm>
              <a:off x="5618499" y="1026216"/>
              <a:ext cx="2973052" cy="2162090"/>
              <a:chOff x="8815221" y="1097716"/>
              <a:chExt cx="3220567" cy="2342090"/>
            </a:xfrm>
          </p:grpSpPr>
          <p:grpSp>
            <p:nvGrpSpPr>
              <p:cNvPr id="37" name="Grouper 36"/>
              <p:cNvGrpSpPr/>
              <p:nvPr/>
            </p:nvGrpSpPr>
            <p:grpSpPr>
              <a:xfrm>
                <a:off x="8815221" y="1097716"/>
                <a:ext cx="3220567" cy="794815"/>
                <a:chOff x="8815221" y="1097716"/>
                <a:chExt cx="3220567" cy="794815"/>
              </a:xfrm>
            </p:grpSpPr>
            <p:pic>
              <p:nvPicPr>
                <p:cNvPr id="28" name="Image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15221" y="1100532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32" name="Imag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47789" y="1097716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36" name="Image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39579" y="1100532"/>
                  <a:ext cx="1187999" cy="791999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er 38"/>
              <p:cNvGrpSpPr/>
              <p:nvPr/>
            </p:nvGrpSpPr>
            <p:grpSpPr>
              <a:xfrm>
                <a:off x="8815221" y="1869926"/>
                <a:ext cx="3220567" cy="794815"/>
                <a:chOff x="8815221" y="1097716"/>
                <a:chExt cx="3220567" cy="794815"/>
              </a:xfrm>
            </p:grpSpPr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15221" y="1100532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41" name="Image 4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47789" y="1097716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42" name="Image 4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39579" y="1100532"/>
                  <a:ext cx="1187999" cy="791999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er 42"/>
              <p:cNvGrpSpPr/>
              <p:nvPr/>
            </p:nvGrpSpPr>
            <p:grpSpPr>
              <a:xfrm>
                <a:off x="8815221" y="2644991"/>
                <a:ext cx="3220567" cy="794815"/>
                <a:chOff x="8815221" y="1097716"/>
                <a:chExt cx="3220567" cy="794815"/>
              </a:xfrm>
            </p:grpSpPr>
            <p:pic>
              <p:nvPicPr>
                <p:cNvPr id="44" name="Imag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15221" y="1100532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45" name="Imag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47789" y="1097716"/>
                  <a:ext cx="1187999" cy="791999"/>
                </a:xfrm>
                <a:prstGeom prst="rect">
                  <a:avLst/>
                </a:prstGeom>
              </p:spPr>
            </p:pic>
            <p:pic>
              <p:nvPicPr>
                <p:cNvPr id="46" name="Image 4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39579" y="1100532"/>
                  <a:ext cx="1187999" cy="7919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ZoneTexte 2"/>
          <p:cNvSpPr txBox="1"/>
          <p:nvPr/>
        </p:nvSpPr>
        <p:spPr>
          <a:xfrm>
            <a:off x="13360400" y="593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9D88A3-BF57-2FEC-774E-E322FE98A69F}"/>
              </a:ext>
            </a:extLst>
          </p:cNvPr>
          <p:cNvGrpSpPr/>
          <p:nvPr/>
        </p:nvGrpSpPr>
        <p:grpSpPr>
          <a:xfrm>
            <a:off x="1486075" y="3779748"/>
            <a:ext cx="9181925" cy="3096764"/>
            <a:chOff x="1486075" y="3779748"/>
            <a:chExt cx="9181925" cy="3096764"/>
          </a:xfrm>
        </p:grpSpPr>
        <p:pic>
          <p:nvPicPr>
            <p:cNvPr id="10" name="Picture 9" descr="sawtoothlak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704" y="4203926"/>
              <a:ext cx="2052000" cy="1373111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4192231"/>
              <a:ext cx="1942012" cy="1260000"/>
            </a:xfrm>
            <a:prstGeom prst="rect">
              <a:avLst/>
            </a:prstGeom>
            <a:solidFill>
              <a:srgbClr val="E46C0A"/>
            </a:solidFill>
          </p:spPr>
        </p:pic>
        <p:pic>
          <p:nvPicPr>
            <p:cNvPr id="13" name="Picture 5" descr="historical0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012" y="5414800"/>
              <a:ext cx="2196000" cy="1445597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7175" y="5428712"/>
              <a:ext cx="1972834" cy="1440000"/>
            </a:xfrm>
            <a:prstGeom prst="rect">
              <a:avLst/>
            </a:prstGeom>
            <a:solidFill>
              <a:srgbClr val="E46C0A"/>
            </a:solidFill>
          </p:spPr>
        </p:pic>
        <p:sp>
          <p:nvSpPr>
            <p:cNvPr id="4" name="ZoneTexte 3"/>
            <p:cNvSpPr txBox="1"/>
            <p:nvPr/>
          </p:nvSpPr>
          <p:spPr>
            <a:xfrm>
              <a:off x="1486075" y="3779748"/>
              <a:ext cx="8614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Reconstructions indirectes du passé à l’aide de </a:t>
              </a:r>
              <a:r>
                <a:rPr lang="fr-FR" sz="2000" dirty="0" err="1"/>
                <a:t>proxies</a:t>
              </a:r>
              <a:r>
                <a:rPr lang="fr-FR" sz="2000" dirty="0"/>
                <a:t> </a:t>
              </a:r>
            </a:p>
          </p:txBody>
        </p:sp>
        <p:pic>
          <p:nvPicPr>
            <p:cNvPr id="11" name="Picture 4" descr="smcoral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49" y="4203925"/>
              <a:ext cx="1512000" cy="1827168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5" descr="Arctica3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929" y="4208811"/>
              <a:ext cx="2165777" cy="1440000"/>
            </a:xfrm>
            <a:prstGeom prst="rect">
              <a:avLst/>
            </a:prstGeom>
            <a:solidFill>
              <a:srgbClr val="E46C0A"/>
            </a:solidFill>
          </p:spPr>
        </p:pic>
        <p:pic>
          <p:nvPicPr>
            <p:cNvPr id="9" name="Picture 7" descr="bavari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000" y="4203926"/>
              <a:ext cx="1548000" cy="1825561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fficher l'image d'origi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912" y="5428712"/>
              <a:ext cx="234315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fficher l'image d'origin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31" y="5747230"/>
              <a:ext cx="1488000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ficher l'image d'origi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714" y="5678817"/>
              <a:ext cx="1537409" cy="11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3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89CB-F02C-79A8-7E50-9CA4C10C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 </a:t>
            </a:r>
            <a:r>
              <a:rPr lang="en-GB" dirty="0" err="1"/>
              <a:t>connaître</a:t>
            </a:r>
            <a:r>
              <a:rPr lang="en-GB" dirty="0"/>
              <a:t> les </a:t>
            </a:r>
            <a:r>
              <a:rPr lang="en-GB" dirty="0" err="1"/>
              <a:t>changements</a:t>
            </a:r>
            <a:r>
              <a:rPr lang="en-GB" dirty="0"/>
              <a:t> </a:t>
            </a:r>
            <a:r>
              <a:rPr lang="en-GB" dirty="0" err="1"/>
              <a:t>biologiques</a:t>
            </a:r>
            <a:r>
              <a:rPr lang="en-GB" dirty="0"/>
              <a:t> ?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9F70-5335-B7B3-396C-2361172E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5" y="1755400"/>
            <a:ext cx="11640670" cy="441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FR" dirty="0"/>
              <a:t> Comment mesurer le vivant ?</a:t>
            </a:r>
          </a:p>
          <a:p>
            <a:pPr>
              <a:lnSpc>
                <a:spcPct val="150000"/>
              </a:lnSpc>
            </a:pPr>
            <a:r>
              <a:rPr lang="en-FR" dirty="0"/>
              <a:t> Comment observer les changements </a:t>
            </a:r>
            <a:r>
              <a:rPr lang="en-FR" i="1" dirty="0"/>
              <a:t>in situ </a:t>
            </a:r>
            <a:r>
              <a:rPr lang="en-FR" dirty="0"/>
              <a:t>sans perturber le système ?</a:t>
            </a:r>
          </a:p>
          <a:p>
            <a:pPr>
              <a:lnSpc>
                <a:spcPct val="150000"/>
              </a:lnSpc>
            </a:pPr>
            <a:r>
              <a:rPr lang="en-FR" dirty="0"/>
              <a:t> Comment comprendre comment marche le monde vivant ? </a:t>
            </a:r>
            <a:r>
              <a:rPr lang="en-US" dirty="0"/>
              <a:t>D</a:t>
            </a:r>
            <a:r>
              <a:rPr lang="en-FR" dirty="0"/>
              <a:t>ifficultés liés aux points de bascule…</a:t>
            </a:r>
          </a:p>
        </p:txBody>
      </p:sp>
      <p:pic>
        <p:nvPicPr>
          <p:cNvPr id="5" name="Picture 2" descr="Résultat de recherche d'images pour &quot;shifts in shallow lakes&quot;">
            <a:extLst>
              <a:ext uri="{FF2B5EF4-FFF2-40B4-BE49-F238E27FC236}">
                <a16:creationId xmlns:a16="http://schemas.microsoft.com/office/drawing/2014/main" id="{7AB446B4-DCE9-8ED9-E9FD-BA6AF416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934" y="3976792"/>
            <a:ext cx="4852560" cy="28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A13474-B754-57A2-5C48-67F4FA5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97" y="534221"/>
            <a:ext cx="10515600" cy="558797"/>
          </a:xfrm>
        </p:spPr>
        <p:txBody>
          <a:bodyPr/>
          <a:lstStyle/>
          <a:p>
            <a:r>
              <a:rPr lang="en-FR" dirty="0"/>
              <a:t>A quoi servent les rapports sur l’environnement ?</a:t>
            </a:r>
          </a:p>
        </p:txBody>
      </p:sp>
      <p:pic>
        <p:nvPicPr>
          <p:cNvPr id="2050" name="Picture 2" descr="Résultat d’images pour covid19">
            <a:extLst>
              <a:ext uri="{FF2B5EF4-FFF2-40B4-BE49-F238E27FC236}">
                <a16:creationId xmlns:a16="http://schemas.microsoft.com/office/drawing/2014/main" id="{28F0CEF7-5446-CDDA-6179-AD1EC2CA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50" y="5423647"/>
            <a:ext cx="1211830" cy="13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2620E-7AE2-AD38-1B78-50EBDF5E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61" y="1517904"/>
            <a:ext cx="10901872" cy="50322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“Cela fait 40 ans que l’on nous met en garde…et rien ne se passe (de grave)…”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Avoir </a:t>
            </a:r>
            <a:r>
              <a:rPr lang="en-FR" b="1" dirty="0">
                <a:solidFill>
                  <a:schemeClr val="accent4">
                    <a:lumMod val="75000"/>
                  </a:schemeClr>
                </a:solidFill>
              </a:rPr>
              <a:t>une vision à jour des connaissances </a:t>
            </a:r>
            <a:r>
              <a:rPr lang="en-FR" dirty="0"/>
              <a:t>sur :</a:t>
            </a:r>
          </a:p>
          <a:p>
            <a:pPr marL="0" indent="0">
              <a:buNone/>
            </a:pPr>
            <a:endParaRPr lang="en-FR" sz="1200" dirty="0"/>
          </a:p>
          <a:p>
            <a:pPr marL="742950" lvl="1" indent="-285750"/>
            <a:r>
              <a:rPr lang="en-US" sz="2400" dirty="0"/>
              <a:t>L</a:t>
            </a:r>
            <a:r>
              <a:rPr lang="en-FR" sz="2400" dirty="0"/>
              <a:t>es pertes de biodiversité</a:t>
            </a:r>
          </a:p>
          <a:p>
            <a:pPr marL="457200" lvl="1" indent="0">
              <a:buNone/>
            </a:pPr>
            <a:r>
              <a:rPr lang="en-FR" sz="2400" dirty="0"/>
              <a:t> </a:t>
            </a:r>
          </a:p>
          <a:p>
            <a:pPr marL="742950" lvl="1" indent="-285750"/>
            <a:r>
              <a:rPr lang="en-FR" sz="2400" dirty="0"/>
              <a:t>Le changement climatique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Anticiper les changements à venir et évaluer les solutions les plus efficaces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Se préparer à l’inconnu (de mémoire d’Homme)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dirty="0"/>
          </a:p>
          <a:p>
            <a:endParaRPr lang="en-FR" dirty="0"/>
          </a:p>
        </p:txBody>
      </p:sp>
      <p:pic>
        <p:nvPicPr>
          <p:cNvPr id="2056" name="Picture 8" descr="Résultat d’images pour GIEC">
            <a:extLst>
              <a:ext uri="{FF2B5EF4-FFF2-40B4-BE49-F238E27FC236}">
                <a16:creationId xmlns:a16="http://schemas.microsoft.com/office/drawing/2014/main" id="{D6F2BE68-D9F6-760A-E9BA-EDE904DB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05" y="3955503"/>
            <a:ext cx="726520" cy="5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’images pour IPBES">
            <a:extLst>
              <a:ext uri="{FF2B5EF4-FFF2-40B4-BE49-F238E27FC236}">
                <a16:creationId xmlns:a16="http://schemas.microsoft.com/office/drawing/2014/main" id="{82198542-C53C-61C7-C59F-D74BFEE7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05" y="2997671"/>
            <a:ext cx="827853" cy="7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’image source">
            <a:extLst>
              <a:ext uri="{FF2B5EF4-FFF2-40B4-BE49-F238E27FC236}">
                <a16:creationId xmlns:a16="http://schemas.microsoft.com/office/drawing/2014/main" id="{6351A75F-7B30-8415-8270-0DFD1826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05" y="4216704"/>
            <a:ext cx="2723375" cy="11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ésultat d’images pour petite cuillère">
            <a:extLst>
              <a:ext uri="{FF2B5EF4-FFF2-40B4-BE49-F238E27FC236}">
                <a16:creationId xmlns:a16="http://schemas.microsoft.com/office/drawing/2014/main" id="{45D857B8-39B5-4904-8D2A-39892EEB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978" y="2976418"/>
            <a:ext cx="1086308" cy="11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ésultat d’images pour pelleteuse">
            <a:extLst>
              <a:ext uri="{FF2B5EF4-FFF2-40B4-BE49-F238E27FC236}">
                <a16:creationId xmlns:a16="http://schemas.microsoft.com/office/drawing/2014/main" id="{7AD9114B-94AB-2F90-4831-0F0CA5DD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05" y="2926474"/>
            <a:ext cx="1177853" cy="10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A595-0BCE-2A95-46E5-4EB5DA9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Valérie Masson Delmotte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EB7D-696E-69F7-8DCC-B4D8D5EA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532"/>
            <a:ext cx="10515600" cy="473273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FR" dirty="0"/>
              <a:t> Diplomé de l’école Centrale de Paris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FR" dirty="0"/>
              <a:t> Paléoclimatologue, directrice de recherche au CEA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FR" dirty="0"/>
              <a:t> Co-présidente du groupe 1 du GIEC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FR" dirty="0"/>
              <a:t> En première ligne dans la réponse aux négateurs du climat (e.g. Claude Allègre) et pour les actions de médiations des sciences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FR" dirty="0"/>
              <a:t> Médaille d’argent du CNRS, prix Irene Joliot Curie, </a:t>
            </a:r>
            <a:r>
              <a:rPr lang="en-US" dirty="0" err="1"/>
              <a:t>médaille</a:t>
            </a:r>
            <a:r>
              <a:rPr lang="en-US" dirty="0"/>
              <a:t> Milutin </a:t>
            </a:r>
            <a:r>
              <a:rPr lang="en-US" dirty="0" err="1"/>
              <a:t>Milanković</a:t>
            </a:r>
            <a:r>
              <a:rPr lang="en-US" dirty="0"/>
              <a:t>  de </a:t>
            </a:r>
            <a:r>
              <a:rPr lang="en-US" dirty="0" err="1"/>
              <a:t>l’EGU</a:t>
            </a:r>
            <a:r>
              <a:rPr lang="en-US" dirty="0"/>
              <a:t>,  </a:t>
            </a:r>
            <a:r>
              <a:rPr lang="en-US" dirty="0" err="1"/>
              <a:t>parmi</a:t>
            </a:r>
            <a:r>
              <a:rPr lang="en-US" dirty="0"/>
              <a:t> les 100 </a:t>
            </a:r>
            <a:r>
              <a:rPr lang="en-US" dirty="0" err="1"/>
              <a:t>personnes</a:t>
            </a:r>
            <a:r>
              <a:rPr lang="en-US" dirty="0"/>
              <a:t> les plus </a:t>
            </a:r>
            <a:r>
              <a:rPr lang="en-US" dirty="0" err="1"/>
              <a:t>influentes</a:t>
            </a:r>
            <a:r>
              <a:rPr lang="en-US" dirty="0"/>
              <a:t> du monde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i="1" dirty="0"/>
              <a:t>Times</a:t>
            </a:r>
            <a:r>
              <a:rPr lang="en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608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34668</TotalTime>
  <Words>548</Words>
  <Application>Microsoft Macintosh PowerPoint</Application>
  <PresentationFormat>Widescreen</PresentationFormat>
  <Paragraphs>57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Casual</vt:lpstr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Comprendre le système Terre : Modèles de climat</vt:lpstr>
      <vt:lpstr>Comprendre le système Terre : Modèles biologiques</vt:lpstr>
      <vt:lpstr>Comment connaître les changements climatiques ?</vt:lpstr>
      <vt:lpstr>Comment connaître les changements biologiques ?</vt:lpstr>
      <vt:lpstr>A quoi servent les rapports sur l’environnement ?</vt:lpstr>
      <vt:lpstr>Valérie Masson Delmotte</vt:lpstr>
      <vt:lpstr>Gilles Boeuf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Didier Swingedouw</cp:lastModifiedBy>
  <cp:revision>901</cp:revision>
  <dcterms:created xsi:type="dcterms:W3CDTF">2019-09-04T12:29:09Z</dcterms:created>
  <dcterms:modified xsi:type="dcterms:W3CDTF">2022-07-01T08:48:47Z</dcterms:modified>
</cp:coreProperties>
</file>