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92" r:id="rId3"/>
    <p:sldId id="297" r:id="rId4"/>
    <p:sldId id="290" r:id="rId5"/>
    <p:sldId id="275" r:id="rId6"/>
    <p:sldId id="298" r:id="rId7"/>
    <p:sldId id="267" r:id="rId8"/>
    <p:sldId id="282" r:id="rId9"/>
    <p:sldId id="281" r:id="rId10"/>
    <p:sldId id="284" r:id="rId11"/>
    <p:sldId id="293" r:id="rId12"/>
    <p:sldId id="294" r:id="rId13"/>
    <p:sldId id="299" r:id="rId14"/>
    <p:sldId id="300" r:id="rId15"/>
    <p:sldId id="274" r:id="rId16"/>
    <p:sldId id="301" r:id="rId17"/>
    <p:sldId id="276" r:id="rId18"/>
    <p:sldId id="302" r:id="rId19"/>
    <p:sldId id="303" r:id="rId20"/>
    <p:sldId id="285" r:id="rId21"/>
    <p:sldId id="257" r:id="rId22"/>
    <p:sldId id="263" r:id="rId23"/>
    <p:sldId id="264" r:id="rId24"/>
    <p:sldId id="291" r:id="rId25"/>
    <p:sldId id="287" r:id="rId26"/>
    <p:sldId id="270" r:id="rId27"/>
    <p:sldId id="273" r:id="rId28"/>
    <p:sldId id="272" r:id="rId29"/>
    <p:sldId id="266" r:id="rId30"/>
    <p:sldId id="269" r:id="rId31"/>
    <p:sldId id="286" r:id="rId32"/>
    <p:sldId id="280" r:id="rId33"/>
    <p:sldId id="288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166" autoAdjust="0"/>
  </p:normalViewPr>
  <p:slideViewPr>
    <p:cSldViewPr snapToGrid="0" snapToObjects="1">
      <p:cViewPr>
        <p:scale>
          <a:sx n="100" d="100"/>
          <a:sy n="100" d="100"/>
        </p:scale>
        <p:origin x="-12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8606E-FE4F-374E-99BD-34138AF6FDF2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DA0AB-E817-6B4C-A153-42650B0730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17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274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92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165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finalement,</a:t>
            </a:r>
            <a:r>
              <a:rPr lang="fr-FR" baseline="0" dirty="0" smtClean="0"/>
              <a:t> on retourne au Groenland,  cette fois plus pour s’inquiéter de sa fonte, mais pour prendre avantage de ses archives ! Afin de valider les mec. Suggérés précédemment sur une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 de tps plus longue.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06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finalement,</a:t>
            </a:r>
            <a:r>
              <a:rPr lang="fr-FR" baseline="0" dirty="0" smtClean="0"/>
              <a:t> on retourne au Groenland,  cette fois plus pour s’inquiéter de sa fonte, mais pour prendre avantage de ses archives ! Afin de valider les mec. Suggérés précédemment sur une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 de tps plus longue.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06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 finalement,</a:t>
            </a:r>
            <a:r>
              <a:rPr lang="fr-FR" baseline="0" dirty="0" smtClean="0"/>
              <a:t> on retourne au Groenland,  cette fois plus pour s’inquiéter de sa fonte, mais pour prendre avantage de ses archives ! Afin de valider les mec. Suggérés précédemment sur une </a:t>
            </a:r>
            <a:r>
              <a:rPr lang="fr-FR" baseline="0" dirty="0" err="1" smtClean="0"/>
              <a:t>echelle</a:t>
            </a:r>
            <a:r>
              <a:rPr lang="fr-FR" baseline="0" dirty="0" smtClean="0"/>
              <a:t> de tps plus longue.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A0AB-E817-6B4C-A153-42650B07300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806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794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Sensitivity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Didier Swingedouw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C1C2C9-58A5-EF40-8E3F-8C1A9E2C6A53}" type="slidenum">
              <a:rPr lang="en-US"/>
              <a:pPr/>
              <a:t>21</a:t>
            </a:fld>
            <a:endParaRPr lang="en-US"/>
          </a:p>
        </p:txBody>
      </p:sp>
      <p:sp>
        <p:nvSpPr>
          <p:cNvPr id="84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Représentation du « tapis roulant » de la circulation globale</a:t>
            </a:r>
          </a:p>
          <a:p>
            <a:r>
              <a:rPr lang="fr-FR"/>
              <a:t>Une partie est lié au vent l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autre au forçage thermohalin (température et salinité)</a:t>
            </a:r>
          </a:p>
          <a:p>
            <a:r>
              <a:rPr lang="fr-FR"/>
              <a:t>En effet c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est T et S qui conditionne le phénomène de CV aux hautes latitudes qui transforme les eau de surface en eaux profondes et génère une circulation méridienne de retournement dans l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Atlantique. C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est cette circulation Atlantique de retournement que nous nommerons THC dans la suite de l</a:t>
            </a:r>
            <a:r>
              <a:rPr lang="ja-JP" altLang="fr-FR">
                <a:latin typeface="Arial"/>
              </a:rPr>
              <a:t>’</a:t>
            </a:r>
            <a:r>
              <a:rPr lang="fr-FR"/>
              <a:t>exposé.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1578-019A-3C48-A872-266BDED1DE9D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6031578-019A-3C48-A872-266BDED1DE9D}" type="datetimeFigureOut">
              <a:rPr lang="fr-FR" smtClean="0"/>
              <a:t>03/02/2015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B06B7BF8-F762-C241-967E-2FAF026D45C3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45.gif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jpeg"/><Relationship Id="rId14" Type="http://schemas.openxmlformats.org/officeDocument/2006/relationships/image" Target="../media/image81.png"/><Relationship Id="rId15" Type="http://schemas.openxmlformats.org/officeDocument/2006/relationships/image" Target="../media/image82.png"/><Relationship Id="rId16" Type="http://schemas.openxmlformats.org/officeDocument/2006/relationships/image" Target="../media/image83.jpeg"/><Relationship Id="rId17" Type="http://schemas.openxmlformats.org/officeDocument/2006/relationships/image" Target="../media/image84.png"/><Relationship Id="rId18" Type="http://schemas.openxmlformats.org/officeDocument/2006/relationships/image" Target="../media/image85.jpeg"/><Relationship Id="rId19" Type="http://schemas.openxmlformats.org/officeDocument/2006/relationships/image" Target="../media/image8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71.emf"/><Relationship Id="rId10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26.png"/><Relationship Id="rId5" Type="http://schemas.openxmlformats.org/officeDocument/2006/relationships/image" Target="../media/image8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11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ORCA12_LIM-T321_T_5m_Natl_y2009m10d01_palmicom_gridblueORCA1on12_darkwallpap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6" y="-81493"/>
            <a:ext cx="9180000" cy="91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6900" y="1794944"/>
            <a:ext cx="7899400" cy="2565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4800" b="1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Rôle de l’océan dans la variabilité climatique décennale à centennale</a:t>
            </a:r>
            <a:endParaRPr lang="fr-FR" sz="4800" b="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08622" y="5118100"/>
            <a:ext cx="6076946" cy="469236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Didier Swingedouw</a:t>
            </a:r>
            <a:endParaRPr lang="fr-FR" sz="3200" b="1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 1" descr="CNRSfr-Bichro-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8" y="5693328"/>
            <a:ext cx="1223999" cy="1223999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75000"/>
              </a:schemeClr>
            </a:glo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368" y="-56093"/>
            <a:ext cx="1800000" cy="752886"/>
          </a:xfrm>
          <a:prstGeom prst="rect">
            <a:avLst/>
          </a:prstGeom>
          <a:effectLst>
            <a:glow rad="101600">
              <a:schemeClr val="tx1">
                <a:alpha val="75000"/>
              </a:schemeClr>
            </a:glow>
            <a:softEdge rad="63500"/>
          </a:effectLst>
        </p:spPr>
      </p:pic>
      <p:pic>
        <p:nvPicPr>
          <p:cNvPr id="8" name="Image 7" descr="Universite Bordeaux RVB-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032"/>
            <a:ext cx="1974032" cy="791999"/>
          </a:xfrm>
          <a:prstGeom prst="rect">
            <a:avLst/>
          </a:prstGeom>
          <a:solidFill>
            <a:schemeClr val="tx1"/>
          </a:solidFill>
          <a:effectLst>
            <a:glow rad="342900">
              <a:schemeClr val="tx1">
                <a:alpha val="71000"/>
              </a:schemeClr>
            </a:glow>
            <a:softEdge rad="114300"/>
          </a:effectLst>
        </p:spPr>
      </p:pic>
      <p:pic>
        <p:nvPicPr>
          <p:cNvPr id="9" name="Image 8" descr="logoEPHE.ph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06" y="5931431"/>
            <a:ext cx="1008000" cy="896406"/>
          </a:xfrm>
          <a:prstGeom prst="rect">
            <a:avLst/>
          </a:prstGeom>
          <a:ln>
            <a:gradFill flip="none" rotWithShape="1">
              <a:gsLst>
                <a:gs pos="10000">
                  <a:schemeClr val="tx1">
                    <a:alpha val="90000"/>
                  </a:schemeClr>
                </a:gs>
                <a:gs pos="100000">
                  <a:prstClr val="white"/>
                </a:gs>
              </a:gsLst>
              <a:lin ang="0" scaled="1"/>
              <a:tileRect/>
            </a:gradFill>
          </a:ln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03846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60325" y="122019"/>
            <a:ext cx="7468658" cy="601881"/>
          </a:xfrm>
        </p:spPr>
        <p:txBody>
          <a:bodyPr/>
          <a:lstStyle/>
          <a:p>
            <a:r>
              <a:rPr lang="en-GB" sz="3200" dirty="0" err="1"/>
              <a:t>C</a:t>
            </a:r>
            <a:r>
              <a:rPr lang="en-GB" sz="3200" dirty="0" err="1" smtClean="0"/>
              <a:t>hangements</a:t>
            </a:r>
            <a:r>
              <a:rPr lang="en-GB" sz="3200" dirty="0" smtClean="0"/>
              <a:t> </a:t>
            </a:r>
            <a:r>
              <a:rPr lang="en-GB" sz="3200" dirty="0" err="1" smtClean="0"/>
              <a:t>abrupts</a:t>
            </a:r>
            <a:r>
              <a:rPr lang="en-GB" sz="3200" dirty="0" smtClean="0"/>
              <a:t> </a:t>
            </a:r>
            <a:r>
              <a:rPr lang="en-GB" sz="3200" dirty="0" err="1" smtClean="0"/>
              <a:t>dans</a:t>
            </a:r>
            <a:r>
              <a:rPr lang="en-GB" sz="3200" dirty="0" smtClean="0"/>
              <a:t> CMIP5 ? </a:t>
            </a:r>
            <a:endParaRPr lang="en-GB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6199" y="1164538"/>
            <a:ext cx="4925544" cy="4647079"/>
          </a:xfrm>
        </p:spPr>
        <p:txBody>
          <a:bodyPr>
            <a:normAutofit fontScale="85000" lnSpcReduction="10000"/>
          </a:bodyPr>
          <a:lstStyle/>
          <a:p>
            <a:endParaRPr lang="en-GB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600" dirty="0" smtClean="0"/>
              <a:t>Pas de réchauffement en Atlantique Nord au cours du dernier siècle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 2" charset="2"/>
              <a:buChar char=""/>
            </a:pPr>
            <a:r>
              <a:rPr lang="fr-FR" sz="2600" dirty="0" smtClean="0"/>
              <a:t>Les modèles sont-ils trop linéaires ?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600" dirty="0" smtClean="0"/>
              <a:t>Des changements abrupts détectés dans CMIP5 (</a:t>
            </a:r>
            <a:r>
              <a:rPr lang="fr-FR" sz="2100" dirty="0" err="1" smtClean="0">
                <a:solidFill>
                  <a:srgbClr val="FF0000"/>
                </a:solidFill>
              </a:rPr>
              <a:t>Drijfhout</a:t>
            </a:r>
            <a:r>
              <a:rPr lang="fr-FR" sz="2100" dirty="0" smtClean="0">
                <a:solidFill>
                  <a:srgbClr val="FF0000"/>
                </a:solidFill>
              </a:rPr>
              <a:t> et al., </a:t>
            </a:r>
            <a:r>
              <a:rPr lang="fr-FR" sz="2100" i="1" dirty="0" smtClean="0">
                <a:solidFill>
                  <a:srgbClr val="FF0000"/>
                </a:solidFill>
              </a:rPr>
              <a:t>Nature,</a:t>
            </a:r>
            <a:r>
              <a:rPr lang="fr-FR" sz="2100" dirty="0" smtClean="0">
                <a:solidFill>
                  <a:srgbClr val="FF0000"/>
                </a:solidFill>
              </a:rPr>
              <a:t> in </a:t>
            </a:r>
            <a:r>
              <a:rPr lang="fr-FR" sz="2100" dirty="0" err="1" smtClean="0">
                <a:solidFill>
                  <a:srgbClr val="FF0000"/>
                </a:solidFill>
              </a:rPr>
              <a:t>rev</a:t>
            </a:r>
            <a:r>
              <a:rPr lang="fr-FR" sz="2100" dirty="0" smtClean="0">
                <a:solidFill>
                  <a:srgbClr val="FF0000"/>
                </a:solidFill>
              </a:rPr>
              <a:t>.; </a:t>
            </a:r>
            <a:r>
              <a:rPr lang="fr-FR" sz="2100" dirty="0" err="1" smtClean="0">
                <a:solidFill>
                  <a:srgbClr val="FF0000"/>
                </a:solidFill>
              </a:rPr>
              <a:t>Sgubin</a:t>
            </a:r>
            <a:r>
              <a:rPr lang="fr-FR" sz="2100" dirty="0" smtClean="0">
                <a:solidFill>
                  <a:srgbClr val="FF0000"/>
                </a:solidFill>
              </a:rPr>
              <a:t> et al. in </a:t>
            </a:r>
            <a:r>
              <a:rPr lang="fr-FR" sz="2100" dirty="0" err="1" smtClean="0">
                <a:solidFill>
                  <a:srgbClr val="FF0000"/>
                </a:solidFill>
              </a:rPr>
              <a:t>prep</a:t>
            </a:r>
            <a:r>
              <a:rPr lang="fr-FR" sz="2100" dirty="0" smtClean="0">
                <a:solidFill>
                  <a:srgbClr val="FF0000"/>
                </a:solidFill>
              </a:rPr>
              <a:t>.</a:t>
            </a:r>
            <a:r>
              <a:rPr lang="fr-FR" sz="2600" dirty="0" smtClean="0"/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600" dirty="0" smtClean="0"/>
              <a:t>Dynamique propre à la convection, peu liée à l’AMOC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002" y="5"/>
            <a:ext cx="1583998" cy="958957"/>
          </a:xfrm>
          <a:prstGeom prst="rect">
            <a:avLst/>
          </a:prstGeom>
        </p:spPr>
      </p:pic>
      <p:pic>
        <p:nvPicPr>
          <p:cNvPr id="13" name="Image 12" descr="ltered wg1 spm fi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944" y="1299635"/>
            <a:ext cx="3600000" cy="254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034" y="1253062"/>
            <a:ext cx="4031998" cy="560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6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120091"/>
          </a:xfrm>
        </p:spPr>
        <p:txBody>
          <a:bodyPr/>
          <a:lstStyle/>
          <a:p>
            <a:r>
              <a:rPr lang="en-GB" dirty="0" err="1" smtClean="0"/>
              <a:t>Prospectives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913466"/>
            <a:ext cx="8042276" cy="3793068"/>
          </a:xfrm>
        </p:spPr>
        <p:txBody>
          <a:bodyPr>
            <a:normAutofit lnSpcReduction="10000"/>
          </a:bodyPr>
          <a:lstStyle/>
          <a:p>
            <a:pPr>
              <a:buFont typeface="Lucida Grande"/>
              <a:buChar char=""/>
            </a:pPr>
            <a:r>
              <a:rPr lang="fr-FR" dirty="0" smtClean="0"/>
              <a:t>Assimilation de données</a:t>
            </a:r>
          </a:p>
          <a:p>
            <a:pPr lvl="1"/>
            <a:r>
              <a:rPr lang="fr-FR" sz="2400" dirty="0" smtClean="0"/>
              <a:t>Dernier millénaire</a:t>
            </a:r>
          </a:p>
          <a:p>
            <a:pPr lvl="1"/>
            <a:r>
              <a:rPr lang="fr-FR" sz="2400" dirty="0" smtClean="0"/>
              <a:t>Evénements de Heinrich</a:t>
            </a:r>
          </a:p>
          <a:p>
            <a:r>
              <a:rPr lang="fr-FR" dirty="0" smtClean="0"/>
              <a:t>Reconstruction indices climatiques clefs</a:t>
            </a:r>
          </a:p>
          <a:p>
            <a:r>
              <a:rPr lang="fr-FR" dirty="0" smtClean="0"/>
              <a:t>Compréhension échanges et asymétrie des </a:t>
            </a:r>
            <a:r>
              <a:rPr lang="fr-FR" dirty="0" err="1" smtClean="0"/>
              <a:t>gyres</a:t>
            </a:r>
            <a:endParaRPr lang="fr-FR" dirty="0" smtClean="0"/>
          </a:p>
          <a:p>
            <a:pPr lvl="1"/>
            <a:r>
              <a:rPr lang="fr-FR" sz="2400" dirty="0" smtClean="0"/>
              <a:t>Traceurs lagrangiens ARIANE</a:t>
            </a:r>
          </a:p>
          <a:p>
            <a:pPr lvl="1"/>
            <a:r>
              <a:rPr lang="fr-FR" sz="2400" dirty="0" smtClean="0"/>
              <a:t>Evaluation rôle “</a:t>
            </a:r>
            <a:r>
              <a:rPr lang="fr-FR" sz="2400" dirty="0" err="1" smtClean="0"/>
              <a:t>Mediterranean</a:t>
            </a:r>
            <a:r>
              <a:rPr lang="fr-FR" sz="2400" dirty="0" smtClean="0"/>
              <a:t> </a:t>
            </a:r>
            <a:r>
              <a:rPr lang="fr-FR" sz="2400" dirty="0" err="1" smtClean="0"/>
              <a:t>Outflow</a:t>
            </a:r>
            <a:r>
              <a:rPr lang="fr-FR" sz="2400" dirty="0" smtClean="0"/>
              <a:t> (MOW)”  </a:t>
            </a:r>
          </a:p>
          <a:p>
            <a:r>
              <a:rPr lang="fr-FR" dirty="0" smtClean="0"/>
              <a:t>Confrontation </a:t>
            </a:r>
            <a:r>
              <a:rPr lang="fr-FR" dirty="0" err="1" smtClean="0"/>
              <a:t>proxies</a:t>
            </a:r>
            <a:r>
              <a:rPr lang="fr-FR" dirty="0" smtClean="0"/>
              <a:t> pour périodes clefs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19838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4"/>
            <a:ext cx="5098666" cy="1975225"/>
          </a:xfrm>
        </p:spPr>
        <p:txBody>
          <a:bodyPr/>
          <a:lstStyle/>
          <a:p>
            <a:r>
              <a:rPr lang="en-GB" sz="3600" dirty="0" smtClean="0"/>
              <a:t>Assimilation de </a:t>
            </a:r>
            <a:r>
              <a:rPr lang="en-GB" sz="3600" dirty="0" err="1" smtClean="0"/>
              <a:t>données</a:t>
            </a:r>
            <a:r>
              <a:rPr lang="en-GB" sz="3600" dirty="0" smtClean="0"/>
              <a:t> </a:t>
            </a:r>
            <a:r>
              <a:rPr lang="en-GB" sz="3600" dirty="0" err="1" smtClean="0"/>
              <a:t>dans</a:t>
            </a:r>
            <a:r>
              <a:rPr lang="en-GB" sz="3600" dirty="0" smtClean="0"/>
              <a:t> un AOGCM ?</a:t>
            </a:r>
            <a:endParaRPr lang="en-GB" sz="3600" dirty="0"/>
          </a:p>
        </p:txBody>
      </p:sp>
      <p:grpSp>
        <p:nvGrpSpPr>
          <p:cNvPr id="52" name="Grouper 51"/>
          <p:cNvGrpSpPr/>
          <p:nvPr/>
        </p:nvGrpSpPr>
        <p:grpSpPr>
          <a:xfrm>
            <a:off x="5098666" y="107576"/>
            <a:ext cx="4108834" cy="2142866"/>
            <a:chOff x="145665" y="1108052"/>
            <a:chExt cx="8955027" cy="5586487"/>
          </a:xfrm>
        </p:grpSpPr>
        <p:sp>
          <p:nvSpPr>
            <p:cNvPr id="32" name="ZoneTexte 31"/>
            <p:cNvSpPr txBox="1"/>
            <p:nvPr/>
          </p:nvSpPr>
          <p:spPr>
            <a:xfrm>
              <a:off x="4673599" y="1947331"/>
              <a:ext cx="450905" cy="641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000" dirty="0"/>
            </a:p>
          </p:txBody>
        </p:sp>
        <p:grpSp>
          <p:nvGrpSpPr>
            <p:cNvPr id="33" name="Grouper 32"/>
            <p:cNvGrpSpPr/>
            <p:nvPr/>
          </p:nvGrpSpPr>
          <p:grpSpPr>
            <a:xfrm>
              <a:off x="145665" y="2709319"/>
              <a:ext cx="8955027" cy="3985220"/>
              <a:chOff x="145665" y="2276364"/>
              <a:chExt cx="8955027" cy="3985220"/>
            </a:xfrm>
          </p:grpSpPr>
          <p:sp>
            <p:nvSpPr>
              <p:cNvPr id="34" name="Rectangle 4"/>
              <p:cNvSpPr>
                <a:spLocks noChangeArrowheads="1"/>
              </p:cNvSpPr>
              <p:nvPr/>
            </p:nvSpPr>
            <p:spPr bwMode="auto">
              <a:xfrm>
                <a:off x="2642141" y="2276364"/>
                <a:ext cx="3048000" cy="2376055"/>
              </a:xfrm>
              <a:prstGeom prst="rect">
                <a:avLst/>
              </a:prstGeom>
              <a:solidFill>
                <a:schemeClr val="tx1"/>
              </a:solidFill>
              <a:ln w="76200" cmpd="sng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/>
            </p:spPr>
            <p:txBody>
              <a:bodyPr wrap="none" anchor="ctr"/>
              <a:lstStyle/>
              <a:p>
                <a:endParaRPr lang="en-GB" sz="1000"/>
              </a:p>
            </p:txBody>
          </p:sp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00771" y="2565389"/>
                <a:ext cx="1979996" cy="2064611"/>
              </a:xfrm>
              <a:prstGeom prst="rect">
                <a:avLst/>
              </a:prstGeom>
            </p:spPr>
          </p:pic>
          <p:sp>
            <p:nvSpPr>
              <p:cNvPr id="36" name="AutoShape 18"/>
              <p:cNvSpPr>
                <a:spLocks noChangeArrowheads="1"/>
              </p:cNvSpPr>
              <p:nvPr/>
            </p:nvSpPr>
            <p:spPr bwMode="auto">
              <a:xfrm>
                <a:off x="3310481" y="4512719"/>
                <a:ext cx="152400" cy="719999"/>
              </a:xfrm>
              <a:prstGeom prst="upArrow">
                <a:avLst>
                  <a:gd name="adj1" fmla="val 50000"/>
                  <a:gd name="adj2" fmla="val 1375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"/>
              </a:p>
            </p:txBody>
          </p:sp>
          <p:sp>
            <p:nvSpPr>
              <p:cNvPr id="37" name="AutoShape 19"/>
              <p:cNvSpPr>
                <a:spLocks noChangeArrowheads="1"/>
              </p:cNvSpPr>
              <p:nvPr/>
            </p:nvSpPr>
            <p:spPr bwMode="auto">
              <a:xfrm>
                <a:off x="1820346" y="2709319"/>
                <a:ext cx="899998" cy="180975"/>
              </a:xfrm>
              <a:prstGeom prst="rightArrow">
                <a:avLst>
                  <a:gd name="adj1" fmla="val 50000"/>
                  <a:gd name="adj2" fmla="val 105263"/>
                </a:avLst>
              </a:prstGeom>
              <a:solidFill>
                <a:schemeClr val="tx2">
                  <a:lumMod val="75000"/>
                  <a:lumOff val="2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en-GB" sz="1000"/>
              </a:p>
            </p:txBody>
          </p:sp>
          <p:sp>
            <p:nvSpPr>
              <p:cNvPr id="38" name="Text Box 21"/>
              <p:cNvSpPr txBox="1">
                <a:spLocks noChangeArrowheads="1"/>
              </p:cNvSpPr>
              <p:nvPr/>
            </p:nvSpPr>
            <p:spPr bwMode="auto">
              <a:xfrm>
                <a:off x="6891880" y="2875300"/>
                <a:ext cx="2208812" cy="14442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Sortie</a:t>
                </a:r>
              </a:p>
              <a:p>
                <a:r>
                  <a:rPr lang="fr-FR" sz="10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(Variables  climatiques)</a:t>
                </a:r>
                <a:endParaRPr lang="fr-FR" sz="10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9" name="AutoShape 22"/>
              <p:cNvSpPr>
                <a:spLocks noChangeArrowheads="1"/>
              </p:cNvSpPr>
              <p:nvPr/>
            </p:nvSpPr>
            <p:spPr bwMode="auto">
              <a:xfrm>
                <a:off x="5579548" y="2785519"/>
                <a:ext cx="1143000" cy="180975"/>
              </a:xfrm>
              <a:prstGeom prst="rightArrow">
                <a:avLst>
                  <a:gd name="adj1" fmla="val 50000"/>
                  <a:gd name="adj2" fmla="val 157895"/>
                </a:avLst>
              </a:pr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en-GB" sz="1000"/>
              </a:p>
            </p:txBody>
          </p:sp>
          <p:sp>
            <p:nvSpPr>
              <p:cNvPr id="40" name="AutoShape 23"/>
              <p:cNvSpPr>
                <a:spLocks noChangeArrowheads="1"/>
              </p:cNvSpPr>
              <p:nvPr/>
            </p:nvSpPr>
            <p:spPr bwMode="auto">
              <a:xfrm>
                <a:off x="4207945" y="4512719"/>
                <a:ext cx="152400" cy="719999"/>
              </a:xfrm>
              <a:prstGeom prst="upArrow">
                <a:avLst>
                  <a:gd name="adj1" fmla="val 50000"/>
                  <a:gd name="adj2" fmla="val 1375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"/>
              </a:p>
            </p:txBody>
          </p:sp>
          <p:sp>
            <p:nvSpPr>
              <p:cNvPr id="41" name="AutoShape 24"/>
              <p:cNvSpPr>
                <a:spLocks noChangeArrowheads="1"/>
              </p:cNvSpPr>
              <p:nvPr/>
            </p:nvSpPr>
            <p:spPr bwMode="auto">
              <a:xfrm>
                <a:off x="5063081" y="4512719"/>
                <a:ext cx="152400" cy="719999"/>
              </a:xfrm>
              <a:prstGeom prst="upArrow">
                <a:avLst>
                  <a:gd name="adj1" fmla="val 50000"/>
                  <a:gd name="adj2" fmla="val 1375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2328341" y="5181584"/>
                <a:ext cx="3959996" cy="1080000"/>
              </a:xfrm>
              <a:prstGeom prst="ellipse">
                <a:avLst/>
              </a:prstGeom>
              <a:noFill/>
              <a:ln w="381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b="1" dirty="0" smtClean="0">
                    <a:solidFill>
                      <a:srgbClr val="FF0000"/>
                    </a:solidFill>
                  </a:rPr>
                  <a:t>Conditions aux </a:t>
                </a:r>
                <a:r>
                  <a:rPr lang="en-GB" sz="1000" b="1" dirty="0" err="1" smtClean="0">
                    <a:solidFill>
                      <a:srgbClr val="FF0000"/>
                    </a:solidFill>
                  </a:rPr>
                  <a:t>limites</a:t>
                </a:r>
                <a:r>
                  <a:rPr lang="en-GB" sz="1000" b="1" dirty="0" smtClean="0">
                    <a:solidFill>
                      <a:srgbClr val="FF0000"/>
                    </a:solidFill>
                  </a:rPr>
                  <a:t> (</a:t>
                </a:r>
                <a:r>
                  <a:rPr lang="en-GB" sz="1000" b="1" dirty="0" err="1" smtClean="0">
                    <a:solidFill>
                      <a:srgbClr val="FF0000"/>
                    </a:solidFill>
                  </a:rPr>
                  <a:t>forçages</a:t>
                </a:r>
                <a:r>
                  <a:rPr lang="en-GB" sz="1000" b="1" dirty="0" smtClean="0">
                    <a:solidFill>
                      <a:srgbClr val="FF0000"/>
                    </a:solidFill>
                  </a:rPr>
                  <a:t>)</a:t>
                </a:r>
                <a:endParaRPr lang="en-GB" sz="1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 Box 21"/>
              <p:cNvSpPr txBox="1">
                <a:spLocks noChangeArrowheads="1"/>
              </p:cNvSpPr>
              <p:nvPr/>
            </p:nvSpPr>
            <p:spPr bwMode="auto">
              <a:xfrm>
                <a:off x="145665" y="2935444"/>
                <a:ext cx="2327142" cy="14442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fr-FR" sz="1000" b="1" dirty="0" smtClean="0">
                    <a:solidFill>
                      <a:schemeClr val="accent1"/>
                    </a:solidFill>
                  </a:rPr>
                  <a:t>Entrée</a:t>
                </a:r>
              </a:p>
              <a:p>
                <a:r>
                  <a:rPr lang="fr-FR" sz="1000" b="1" dirty="0">
                    <a:solidFill>
                      <a:schemeClr val="accent1"/>
                    </a:solidFill>
                  </a:rPr>
                  <a:t>(</a:t>
                </a:r>
                <a:r>
                  <a:rPr lang="fr-FR" sz="1000" b="1" dirty="0" smtClean="0">
                    <a:solidFill>
                      <a:schemeClr val="accent1"/>
                    </a:solidFill>
                  </a:rPr>
                  <a:t>Conditions initiales)</a:t>
                </a:r>
                <a:endParaRPr lang="fr-FR" sz="10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4" name="AutoShape 19"/>
              <p:cNvSpPr>
                <a:spLocks noChangeArrowheads="1"/>
              </p:cNvSpPr>
              <p:nvPr/>
            </p:nvSpPr>
            <p:spPr bwMode="auto">
              <a:xfrm>
                <a:off x="1874707" y="3241925"/>
                <a:ext cx="899998" cy="180975"/>
              </a:xfrm>
              <a:prstGeom prst="rightArrow">
                <a:avLst>
                  <a:gd name="adj1" fmla="val 50000"/>
                  <a:gd name="adj2" fmla="val 105263"/>
                </a:avLst>
              </a:prstGeom>
              <a:solidFill>
                <a:srgbClr val="18579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en-GB" sz="1000"/>
              </a:p>
            </p:txBody>
          </p:sp>
          <p:sp>
            <p:nvSpPr>
              <p:cNvPr id="45" name="AutoShape 19"/>
              <p:cNvSpPr>
                <a:spLocks noChangeArrowheads="1"/>
              </p:cNvSpPr>
              <p:nvPr/>
            </p:nvSpPr>
            <p:spPr bwMode="auto">
              <a:xfrm>
                <a:off x="1874707" y="3894654"/>
                <a:ext cx="899998" cy="180975"/>
              </a:xfrm>
              <a:prstGeom prst="rightArrow">
                <a:avLst>
                  <a:gd name="adj1" fmla="val 50000"/>
                  <a:gd name="adj2" fmla="val 105263"/>
                </a:avLst>
              </a:prstGeom>
              <a:solidFill>
                <a:srgbClr val="18579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en-GB" sz="1000"/>
              </a:p>
            </p:txBody>
          </p:sp>
          <p:sp>
            <p:nvSpPr>
              <p:cNvPr id="46" name="AutoShape 22"/>
              <p:cNvSpPr>
                <a:spLocks noChangeArrowheads="1"/>
              </p:cNvSpPr>
              <p:nvPr/>
            </p:nvSpPr>
            <p:spPr bwMode="auto">
              <a:xfrm>
                <a:off x="5608622" y="3309657"/>
                <a:ext cx="1143000" cy="180975"/>
              </a:xfrm>
              <a:prstGeom prst="rightArrow">
                <a:avLst>
                  <a:gd name="adj1" fmla="val 50000"/>
                  <a:gd name="adj2" fmla="val 157895"/>
                </a:avLst>
              </a:prstGeom>
              <a:solidFill>
                <a:srgbClr val="5F880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en-GB" sz="1000"/>
              </a:p>
            </p:txBody>
          </p:sp>
          <p:sp>
            <p:nvSpPr>
              <p:cNvPr id="47" name="AutoShape 22"/>
              <p:cNvSpPr>
                <a:spLocks noChangeArrowheads="1"/>
              </p:cNvSpPr>
              <p:nvPr/>
            </p:nvSpPr>
            <p:spPr bwMode="auto">
              <a:xfrm>
                <a:off x="5619485" y="3804166"/>
                <a:ext cx="1143000" cy="180975"/>
              </a:xfrm>
              <a:prstGeom prst="rightArrow">
                <a:avLst>
                  <a:gd name="adj1" fmla="val 50000"/>
                  <a:gd name="adj2" fmla="val 157895"/>
                </a:avLst>
              </a:prstGeom>
              <a:solidFill>
                <a:srgbClr val="5F880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endParaRPr lang="en-GB" sz="1000"/>
              </a:p>
            </p:txBody>
          </p:sp>
          <p:sp>
            <p:nvSpPr>
              <p:cNvPr id="48" name="Text Box 5"/>
              <p:cNvSpPr txBox="1">
                <a:spLocks noChangeArrowheads="1"/>
              </p:cNvSpPr>
              <p:nvPr/>
            </p:nvSpPr>
            <p:spPr bwMode="auto">
              <a:xfrm>
                <a:off x="2642139" y="2370099"/>
                <a:ext cx="3048001" cy="641902"/>
              </a:xfrm>
              <a:prstGeom prst="rect">
                <a:avLst/>
              </a:prstGeom>
              <a:noFill/>
              <a:ln w="76200" cmpd="sng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fr-FR" sz="1000" b="1" cap="all" dirty="0" smtClean="0">
                    <a:ln w="0"/>
                    <a:solidFill>
                      <a:srgbClr val="FFFFFF"/>
                    </a:solidFill>
                    <a:effectLst>
                      <a:reflection blurRad="12700" stA="50000" endPos="50000" dist="5000" dir="5400000" sy="-100000" rotWithShape="0"/>
                    </a:effectLst>
                  </a:rPr>
                  <a:t>Modèle </a:t>
                </a:r>
                <a:r>
                  <a:rPr lang="fr-FR" sz="1000" b="1" cap="all" dirty="0" smtClean="0">
                    <a:ln w="0"/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  <a:reflection blurRad="12700" stA="50000" endPos="50000" dist="5000" dir="5400000" sy="-100000" rotWithShape="0"/>
                    </a:effectLst>
                  </a:rPr>
                  <a:t>AOGCM</a:t>
                </a:r>
                <a:endParaRPr lang="fr-FR" sz="1000" b="1" cap="all" dirty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12700" stA="50000" endPos="50000" dist="5000" dir="5400000" sy="-100000" rotWithShape="0"/>
                  </a:effectLst>
                </a:endParaRPr>
              </a:p>
            </p:txBody>
          </p:sp>
        </p:grpSp>
        <p:grpSp>
          <p:nvGrpSpPr>
            <p:cNvPr id="49" name="Grouper 48"/>
            <p:cNvGrpSpPr/>
            <p:nvPr/>
          </p:nvGrpSpPr>
          <p:grpSpPr>
            <a:xfrm>
              <a:off x="2202558" y="1108052"/>
              <a:ext cx="3959996" cy="1752930"/>
              <a:chOff x="2202558" y="675097"/>
              <a:chExt cx="3959996" cy="1752930"/>
            </a:xfrm>
          </p:grpSpPr>
          <p:sp>
            <p:nvSpPr>
              <p:cNvPr id="50" name="Ellipse 49"/>
              <p:cNvSpPr/>
              <p:nvPr/>
            </p:nvSpPr>
            <p:spPr>
              <a:xfrm>
                <a:off x="2202558" y="675097"/>
                <a:ext cx="3959996" cy="1079998"/>
              </a:xfrm>
              <a:prstGeom prst="ellipse">
                <a:avLst/>
              </a:prstGeom>
              <a:noFill/>
              <a:ln w="38100" cmpd="sng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b="1" dirty="0" smtClean="0">
                    <a:solidFill>
                      <a:srgbClr val="FF0000"/>
                    </a:solidFill>
                  </a:rPr>
                  <a:t>Rappel </a:t>
                </a:r>
                <a:r>
                  <a:rPr lang="en-GB" sz="1000" b="1" dirty="0" err="1" smtClean="0">
                    <a:solidFill>
                      <a:srgbClr val="FF0000"/>
                    </a:solidFill>
                  </a:rPr>
                  <a:t>vers</a:t>
                </a:r>
                <a:r>
                  <a:rPr lang="en-GB" sz="1000" b="1" dirty="0" smtClean="0">
                    <a:solidFill>
                      <a:srgbClr val="FF0000"/>
                    </a:solidFill>
                  </a:rPr>
                  <a:t> anomalies SST</a:t>
                </a:r>
                <a:endParaRPr lang="en-GB" sz="1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AutoShape 23"/>
              <p:cNvSpPr>
                <a:spLocks noChangeArrowheads="1"/>
              </p:cNvSpPr>
              <p:nvPr/>
            </p:nvSpPr>
            <p:spPr bwMode="auto">
              <a:xfrm flipV="1">
                <a:off x="4070288" y="1708028"/>
                <a:ext cx="180000" cy="719999"/>
              </a:xfrm>
              <a:prstGeom prst="upArrow">
                <a:avLst>
                  <a:gd name="adj1" fmla="val 50000"/>
                  <a:gd name="adj2" fmla="val 1375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000"/>
              </a:p>
            </p:txBody>
          </p:sp>
        </p:grpSp>
      </p:grpSp>
      <p:sp>
        <p:nvSpPr>
          <p:cNvPr id="53" name="ZoneTexte 52"/>
          <p:cNvSpPr txBox="1"/>
          <p:nvPr/>
        </p:nvSpPr>
        <p:spPr>
          <a:xfrm>
            <a:off x="112304" y="2680784"/>
            <a:ext cx="3988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SzPct val="170000"/>
              <a:buFont typeface="Arial"/>
              <a:buChar char="•"/>
            </a:pPr>
            <a:r>
              <a:rPr lang="en-GB" sz="2000" dirty="0" smtClean="0">
                <a:solidFill>
                  <a:srgbClr val="595959"/>
                </a:solidFill>
              </a:rPr>
              <a:t>Application nudging SST au </a:t>
            </a:r>
            <a:r>
              <a:rPr lang="en-GB" sz="2000" dirty="0" err="1">
                <a:solidFill>
                  <a:srgbClr val="595959"/>
                </a:solidFill>
              </a:rPr>
              <a:t>d</a:t>
            </a:r>
            <a:r>
              <a:rPr lang="en-GB" sz="2000" dirty="0" err="1" smtClean="0">
                <a:solidFill>
                  <a:srgbClr val="595959"/>
                </a:solidFill>
              </a:rPr>
              <a:t>ernier</a:t>
            </a:r>
            <a:r>
              <a:rPr lang="en-GB" sz="2000" dirty="0" smtClean="0">
                <a:solidFill>
                  <a:srgbClr val="595959"/>
                </a:solidFill>
              </a:rPr>
              <a:t> </a:t>
            </a:r>
            <a:r>
              <a:rPr lang="en-GB" sz="2000" dirty="0" err="1" smtClean="0">
                <a:solidFill>
                  <a:srgbClr val="595959"/>
                </a:solidFill>
              </a:rPr>
              <a:t>millénaire</a:t>
            </a:r>
            <a:r>
              <a:rPr lang="en-GB" sz="2000" dirty="0" smtClean="0">
                <a:solidFill>
                  <a:srgbClr val="595959"/>
                </a:solidFill>
              </a:rPr>
              <a:t> : AMOC ?</a:t>
            </a:r>
          </a:p>
          <a:p>
            <a:pPr marL="342900" indent="-342900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SzPct val="170000"/>
              <a:buFont typeface="Arial"/>
              <a:buChar char="•"/>
            </a:pPr>
            <a:endParaRPr lang="en-GB" sz="2000" dirty="0" smtClean="0">
              <a:solidFill>
                <a:srgbClr val="595959"/>
              </a:solidFill>
            </a:endParaRPr>
          </a:p>
          <a:p>
            <a:pPr marL="342900" indent="-342900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SzPct val="170000"/>
              <a:buFont typeface="Arial"/>
              <a:buChar char="•"/>
            </a:pPr>
            <a:r>
              <a:rPr lang="en-GB" sz="2000" dirty="0" err="1" smtClean="0">
                <a:solidFill>
                  <a:srgbClr val="595959"/>
                </a:solidFill>
              </a:rPr>
              <a:t>Evénéments</a:t>
            </a:r>
            <a:r>
              <a:rPr lang="en-GB" sz="2000" dirty="0" smtClean="0">
                <a:solidFill>
                  <a:srgbClr val="595959"/>
                </a:solidFill>
              </a:rPr>
              <a:t> de  Heinrich : </a:t>
            </a:r>
            <a:r>
              <a:rPr lang="en-GB" sz="2000" dirty="0" err="1" smtClean="0">
                <a:solidFill>
                  <a:srgbClr val="595959"/>
                </a:solidFill>
              </a:rPr>
              <a:t>changement</a:t>
            </a:r>
            <a:r>
              <a:rPr lang="en-GB" sz="2000" dirty="0" smtClean="0">
                <a:solidFill>
                  <a:srgbClr val="595959"/>
                </a:solidFill>
              </a:rPr>
              <a:t> AMOC ?</a:t>
            </a:r>
          </a:p>
          <a:p>
            <a:pPr marL="800100" lvl="1" indent="-342900">
              <a:spcAft>
                <a:spcPts val="1200"/>
              </a:spcAft>
              <a:buClr>
                <a:schemeClr val="accent1"/>
              </a:buClr>
              <a:buSzPct val="170000"/>
              <a:buFont typeface="Arial"/>
              <a:buChar char="•"/>
            </a:pPr>
            <a:r>
              <a:rPr lang="en-GB" sz="2000" dirty="0" smtClean="0">
                <a:solidFill>
                  <a:srgbClr val="595959"/>
                </a:solidFill>
              </a:rPr>
              <a:t>Compiler </a:t>
            </a:r>
            <a:r>
              <a:rPr lang="en-GB" sz="2000" dirty="0" err="1" smtClean="0">
                <a:solidFill>
                  <a:srgbClr val="595959"/>
                </a:solidFill>
              </a:rPr>
              <a:t>données</a:t>
            </a:r>
            <a:r>
              <a:rPr lang="en-GB" sz="2000" dirty="0" smtClean="0">
                <a:solidFill>
                  <a:srgbClr val="595959"/>
                </a:solidFill>
              </a:rPr>
              <a:t> SSS </a:t>
            </a:r>
          </a:p>
          <a:p>
            <a:pPr marL="800100" lvl="1" indent="-342900">
              <a:spcAft>
                <a:spcPts val="1200"/>
              </a:spcAft>
              <a:buClr>
                <a:schemeClr val="accent1"/>
              </a:buClr>
              <a:buSzPct val="170000"/>
              <a:buFont typeface="Arial"/>
              <a:buChar char="•"/>
            </a:pPr>
            <a:r>
              <a:rPr lang="en-GB" sz="2000" dirty="0" err="1" smtClean="0">
                <a:solidFill>
                  <a:srgbClr val="595959"/>
                </a:solidFill>
              </a:rPr>
              <a:t>Rappeler</a:t>
            </a:r>
            <a:r>
              <a:rPr lang="en-GB" sz="2000" dirty="0" smtClean="0">
                <a:solidFill>
                  <a:srgbClr val="595959"/>
                </a:solidFill>
              </a:rPr>
              <a:t> e</a:t>
            </a:r>
            <a:r>
              <a:rPr lang="en-GB" sz="2000" dirty="0">
                <a:solidFill>
                  <a:srgbClr val="595959"/>
                </a:solidFill>
              </a:rPr>
              <a:t>n</a:t>
            </a:r>
            <a:r>
              <a:rPr lang="en-GB" sz="2000" dirty="0" smtClean="0">
                <a:solidFill>
                  <a:srgbClr val="595959"/>
                </a:solidFill>
              </a:rPr>
              <a:t> SSS simulation MIS3 : </a:t>
            </a:r>
            <a:r>
              <a:rPr lang="en-GB" sz="2000" dirty="0" err="1" smtClean="0">
                <a:solidFill>
                  <a:srgbClr val="595959"/>
                </a:solidFill>
              </a:rPr>
              <a:t>arrêt</a:t>
            </a:r>
            <a:r>
              <a:rPr lang="en-GB" sz="2000" dirty="0" smtClean="0">
                <a:solidFill>
                  <a:srgbClr val="595959"/>
                </a:solidFill>
              </a:rPr>
              <a:t> ?, diminution de ? </a:t>
            </a:r>
            <a:endParaRPr lang="en-GB" sz="2000" dirty="0">
              <a:solidFill>
                <a:srgbClr val="595959"/>
              </a:solidFill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4100704" y="2507588"/>
            <a:ext cx="5222236" cy="2038426"/>
            <a:chOff x="4100704" y="2507588"/>
            <a:chExt cx="5222236" cy="2038426"/>
          </a:xfrm>
        </p:grpSpPr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0704" y="2790031"/>
              <a:ext cx="5040000" cy="1539143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7608780" y="4269015"/>
              <a:ext cx="15663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Mann et al. 2009</a:t>
              </a:r>
              <a:endParaRPr lang="en-GB" sz="1200" dirty="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100704" y="2507588"/>
              <a:ext cx="52222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 smtClean="0"/>
                <a:t>Dernier</a:t>
              </a:r>
              <a:r>
                <a:rPr lang="en-GB" sz="1200" dirty="0" smtClean="0"/>
                <a:t> </a:t>
              </a:r>
              <a:r>
                <a:rPr lang="en-GB" sz="1200" dirty="0" err="1" smtClean="0"/>
                <a:t>millénaire</a:t>
              </a:r>
              <a:r>
                <a:rPr lang="en-GB" sz="1200" dirty="0" smtClean="0"/>
                <a:t> : reconstruction temperature de surface</a:t>
              </a:r>
              <a:endParaRPr lang="en-GB" sz="1200" dirty="0"/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4091181" y="4613750"/>
            <a:ext cx="5120555" cy="2203003"/>
            <a:chOff x="4243587" y="4613750"/>
            <a:chExt cx="5120555" cy="2203003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8609" y="4874661"/>
              <a:ext cx="1829084" cy="1691999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5535" y="4874660"/>
              <a:ext cx="3210840" cy="1691999"/>
            </a:xfrm>
            <a:prstGeom prst="rect">
              <a:avLst/>
            </a:prstGeom>
          </p:spPr>
        </p:pic>
        <p:sp>
          <p:nvSpPr>
            <p:cNvPr id="30" name="ZoneTexte 29"/>
            <p:cNvSpPr txBox="1"/>
            <p:nvPr/>
          </p:nvSpPr>
          <p:spPr>
            <a:xfrm>
              <a:off x="7512313" y="6539754"/>
              <a:ext cx="1851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De Vernal et al. 2005</a:t>
              </a:r>
              <a:endParaRPr lang="en-GB" sz="1200" dirty="0"/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4243587" y="4613750"/>
              <a:ext cx="48750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 smtClean="0"/>
                <a:t>Dernier</a:t>
              </a:r>
              <a:r>
                <a:rPr lang="en-GB" sz="1200" dirty="0" smtClean="0"/>
                <a:t> maximum </a:t>
              </a:r>
              <a:r>
                <a:rPr lang="en-GB" sz="1200" dirty="0" err="1"/>
                <a:t>g</a:t>
              </a:r>
              <a:r>
                <a:rPr lang="en-GB" sz="1200" dirty="0" err="1" smtClean="0"/>
                <a:t>laciaire</a:t>
              </a:r>
              <a:r>
                <a:rPr lang="en-GB" sz="1200" dirty="0" smtClean="0"/>
                <a:t> : reconstruction </a:t>
              </a:r>
              <a:r>
                <a:rPr lang="en-GB" sz="1200" dirty="0" err="1" smtClean="0"/>
                <a:t>salinité</a:t>
              </a:r>
              <a:r>
                <a:rPr lang="en-GB" sz="1200" dirty="0" smtClean="0"/>
                <a:t> de surface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453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6934" y="222267"/>
            <a:ext cx="6272480" cy="891491"/>
          </a:xfrm>
        </p:spPr>
        <p:txBody>
          <a:bodyPr/>
          <a:lstStyle/>
          <a:p>
            <a:r>
              <a:rPr lang="en-GB" sz="3600" dirty="0" smtClean="0"/>
              <a:t>Reconstruction indices </a:t>
            </a:r>
            <a:r>
              <a:rPr lang="en-GB" sz="3600" dirty="0" err="1" smtClean="0"/>
              <a:t>climatiques</a:t>
            </a:r>
            <a:endParaRPr lang="en-GB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480" y="2"/>
            <a:ext cx="2879987" cy="288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8" y="1170834"/>
            <a:ext cx="5399999" cy="19307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02" y="3950554"/>
            <a:ext cx="3851998" cy="290744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462" y="3072248"/>
            <a:ext cx="54271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SzPct val="170000"/>
              <a:buFont typeface="Arial"/>
              <a:buChar char="•"/>
            </a:pPr>
            <a:r>
              <a:rPr lang="en-GB" sz="2000" dirty="0" err="1" smtClean="0">
                <a:solidFill>
                  <a:srgbClr val="595959"/>
                </a:solidFill>
              </a:rPr>
              <a:t>Basée</a:t>
            </a:r>
            <a:r>
              <a:rPr lang="en-GB" sz="2000" dirty="0" smtClean="0">
                <a:solidFill>
                  <a:srgbClr val="595959"/>
                </a:solidFill>
              </a:rPr>
              <a:t> sur </a:t>
            </a:r>
            <a:r>
              <a:rPr lang="en-GB" sz="2000" dirty="0" err="1" smtClean="0">
                <a:solidFill>
                  <a:srgbClr val="595959"/>
                </a:solidFill>
              </a:rPr>
              <a:t>méthodes</a:t>
            </a:r>
            <a:r>
              <a:rPr lang="en-GB" sz="2000" dirty="0" smtClean="0">
                <a:solidFill>
                  <a:srgbClr val="595959"/>
                </a:solidFill>
              </a:rPr>
              <a:t> </a:t>
            </a:r>
            <a:r>
              <a:rPr lang="en-GB" sz="2000" dirty="0" err="1" smtClean="0">
                <a:solidFill>
                  <a:srgbClr val="595959"/>
                </a:solidFill>
              </a:rPr>
              <a:t>statistiques</a:t>
            </a:r>
            <a:endParaRPr lang="en-GB" sz="2000" dirty="0">
              <a:solidFill>
                <a:srgbClr val="595959"/>
              </a:solidFill>
            </a:endParaRPr>
          </a:p>
          <a:p>
            <a:pPr marL="285750" indent="-285750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SzPct val="170000"/>
              <a:buFont typeface="Arial"/>
              <a:buChar char="•"/>
            </a:pPr>
            <a:r>
              <a:rPr lang="en-GB" sz="2000" dirty="0" smtClean="0">
                <a:solidFill>
                  <a:srgbClr val="595959"/>
                </a:solidFill>
              </a:rPr>
              <a:t>Fait pour la NAO (</a:t>
            </a:r>
            <a:r>
              <a:rPr lang="en-GB" sz="2000" dirty="0" err="1" smtClean="0">
                <a:solidFill>
                  <a:srgbClr val="595959"/>
                </a:solidFill>
              </a:rPr>
              <a:t>projet</a:t>
            </a:r>
            <a:r>
              <a:rPr lang="en-GB" sz="2000" dirty="0">
                <a:solidFill>
                  <a:srgbClr val="595959"/>
                </a:solidFill>
              </a:rPr>
              <a:t> </a:t>
            </a:r>
            <a:r>
              <a:rPr lang="en-GB" sz="2000" dirty="0" smtClean="0">
                <a:solidFill>
                  <a:srgbClr val="595959"/>
                </a:solidFill>
              </a:rPr>
              <a:t>GREENLAND ; Ortega et al., </a:t>
            </a:r>
            <a:r>
              <a:rPr lang="en-GB" sz="2000" i="1" dirty="0" smtClean="0">
                <a:solidFill>
                  <a:srgbClr val="595959"/>
                </a:solidFill>
              </a:rPr>
              <a:t>Nature</a:t>
            </a:r>
            <a:r>
              <a:rPr lang="en-GB" sz="2000" dirty="0" smtClean="0">
                <a:solidFill>
                  <a:srgbClr val="595959"/>
                </a:solidFill>
              </a:rPr>
              <a:t>, in rev.)</a:t>
            </a:r>
          </a:p>
          <a:p>
            <a:pPr marL="285750" indent="-285750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SzPct val="170000"/>
              <a:buFont typeface="Arial"/>
              <a:buChar char="•"/>
            </a:pPr>
            <a:r>
              <a:rPr lang="en-GB" sz="2000" dirty="0" smtClean="0">
                <a:solidFill>
                  <a:srgbClr val="595959"/>
                </a:solidFill>
              </a:rPr>
              <a:t>Application </a:t>
            </a:r>
            <a:r>
              <a:rPr lang="en-GB" sz="2000" dirty="0" err="1" smtClean="0">
                <a:solidFill>
                  <a:srgbClr val="595959"/>
                </a:solidFill>
              </a:rPr>
              <a:t>à</a:t>
            </a:r>
            <a:r>
              <a:rPr lang="en-GB" sz="2000" dirty="0" smtClean="0">
                <a:solidFill>
                  <a:srgbClr val="595959"/>
                </a:solidFill>
              </a:rPr>
              <a:t> AMO, IPO (Pacific), SAM</a:t>
            </a:r>
            <a:endParaRPr lang="en-GB" sz="2000" dirty="0">
              <a:solidFill>
                <a:srgbClr val="595959"/>
              </a:solidFill>
            </a:endParaRPr>
          </a:p>
        </p:txBody>
      </p:sp>
      <p:grpSp>
        <p:nvGrpSpPr>
          <p:cNvPr id="9" name="Grouper 8"/>
          <p:cNvGrpSpPr>
            <a:grpSpLocks noChangeAspect="1"/>
          </p:cNvGrpSpPr>
          <p:nvPr/>
        </p:nvGrpSpPr>
        <p:grpSpPr>
          <a:xfrm>
            <a:off x="1214966" y="4718117"/>
            <a:ext cx="2988000" cy="2139883"/>
            <a:chOff x="1409700" y="4775195"/>
            <a:chExt cx="2908301" cy="208280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9700" y="5021966"/>
              <a:ext cx="2908300" cy="1836034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409701" y="4775195"/>
              <a:ext cx="29083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Changement </a:t>
              </a:r>
              <a:r>
                <a:rPr lang="en-GB" sz="1100" dirty="0" err="1" smtClean="0"/>
                <a:t>température</a:t>
              </a:r>
              <a:r>
                <a:rPr lang="en-GB" sz="1100" dirty="0" smtClean="0"/>
                <a:t> </a:t>
              </a:r>
              <a:r>
                <a:rPr lang="en-GB" sz="1100" dirty="0" err="1" smtClean="0"/>
                <a:t>globale</a:t>
              </a:r>
              <a:endParaRPr lang="en-GB" sz="1100" dirty="0"/>
            </a:p>
          </p:txBody>
        </p:sp>
      </p:grpSp>
      <p:sp>
        <p:nvSpPr>
          <p:cNvPr id="10" name="Ellipse 9"/>
          <p:cNvSpPr/>
          <p:nvPr/>
        </p:nvSpPr>
        <p:spPr>
          <a:xfrm>
            <a:off x="3505199" y="4911899"/>
            <a:ext cx="1143000" cy="72690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Ellipse 52"/>
          <p:cNvSpPr/>
          <p:nvPr/>
        </p:nvSpPr>
        <p:spPr>
          <a:xfrm>
            <a:off x="6908799" y="5215466"/>
            <a:ext cx="1634068" cy="16425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880533" y="1132346"/>
            <a:ext cx="3234267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Indices NAO</a:t>
            </a:r>
            <a:endParaRPr lang="en-GB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263166" y="1193901"/>
            <a:ext cx="93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>
                <a:solidFill>
                  <a:schemeClr val="accent6"/>
                </a:solidFill>
              </a:rPr>
              <a:t>Trouet</a:t>
            </a:r>
            <a:r>
              <a:rPr lang="en-GB" sz="1100" dirty="0" smtClean="0">
                <a:solidFill>
                  <a:schemeClr val="accent6"/>
                </a:solidFill>
              </a:rPr>
              <a:t> et al. 2009</a:t>
            </a:r>
            <a:endParaRPr lang="en-GB" sz="1100" dirty="0">
              <a:solidFill>
                <a:schemeClr val="accent6"/>
              </a:solidFill>
            </a:endParaRPr>
          </a:p>
        </p:txBody>
      </p:sp>
      <p:cxnSp>
        <p:nvCxnSpPr>
          <p:cNvPr id="14" name="Connecteur droit 13"/>
          <p:cNvCxnSpPr>
            <a:stCxn id="12" idx="1"/>
          </p:cNvCxnSpPr>
          <p:nvPr/>
        </p:nvCxnSpPr>
        <p:spPr>
          <a:xfrm flipH="1">
            <a:off x="2201334" y="1409345"/>
            <a:ext cx="1061832" cy="317856"/>
          </a:xfrm>
          <a:prstGeom prst="line">
            <a:avLst/>
          </a:prstGeom>
          <a:ln w="127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flipH="1" flipV="1">
            <a:off x="2082802" y="2040468"/>
            <a:ext cx="118532" cy="550333"/>
          </a:xfrm>
          <a:prstGeom prst="line">
            <a:avLst/>
          </a:prstGeom>
          <a:ln w="1270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2201334" y="2375357"/>
            <a:ext cx="93980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chemeClr val="accent3">
                    <a:lumMod val="50000"/>
                  </a:schemeClr>
                </a:solidFill>
              </a:rPr>
              <a:t>Ortega et al. 2015</a:t>
            </a:r>
            <a:endParaRPr lang="en-GB" sz="1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770467" y="1149280"/>
            <a:ext cx="5186200" cy="0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57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6934" y="44824"/>
            <a:ext cx="4889500" cy="1115109"/>
          </a:xfrm>
        </p:spPr>
        <p:txBody>
          <a:bodyPr/>
          <a:lstStyle/>
          <a:p>
            <a:r>
              <a:rPr lang="en-GB" sz="3600" dirty="0" err="1" smtClean="0"/>
              <a:t>Compréhension</a:t>
            </a:r>
            <a:r>
              <a:rPr lang="en-GB" sz="3600" dirty="0" smtClean="0"/>
              <a:t>   </a:t>
            </a:r>
            <a:r>
              <a:rPr lang="en-GB" sz="3600" dirty="0" err="1" smtClean="0"/>
              <a:t>échanges</a:t>
            </a:r>
            <a:r>
              <a:rPr lang="en-GB" sz="3600" dirty="0" smtClean="0"/>
              <a:t> entre gyres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" y="2485335"/>
            <a:ext cx="5305014" cy="4093265"/>
          </a:xfrm>
        </p:spPr>
        <p:txBody>
          <a:bodyPr>
            <a:normAutofit lnSpcReduction="10000"/>
          </a:bodyPr>
          <a:lstStyle/>
          <a:p>
            <a:r>
              <a:rPr lang="en-GB" sz="2000" dirty="0" err="1" smtClean="0"/>
              <a:t>Traceur</a:t>
            </a:r>
            <a:r>
              <a:rPr lang="en-GB" sz="2000" dirty="0" smtClean="0"/>
              <a:t> </a:t>
            </a:r>
            <a:r>
              <a:rPr lang="en-GB" sz="2000" dirty="0" err="1" smtClean="0"/>
              <a:t>lagrangien</a:t>
            </a:r>
            <a:r>
              <a:rPr lang="en-GB" sz="2000" dirty="0" smtClean="0"/>
              <a:t> </a:t>
            </a:r>
            <a:r>
              <a:rPr lang="en-GB" sz="2000" dirty="0" err="1" smtClean="0"/>
              <a:t>dans</a:t>
            </a:r>
            <a:r>
              <a:rPr lang="en-GB" sz="2000" dirty="0" smtClean="0"/>
              <a:t> GLORYS (reanalyse au 1/4° </a:t>
            </a:r>
            <a:r>
              <a:rPr lang="en-GB" sz="2000" dirty="0" err="1" smtClean="0"/>
              <a:t>océanique</a:t>
            </a:r>
            <a:r>
              <a:rPr lang="en-GB" sz="2000" dirty="0" smtClean="0"/>
              <a:t>)</a:t>
            </a:r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r>
              <a:rPr lang="en-GB" sz="2000" dirty="0" smtClean="0"/>
              <a:t>Role pour le “Mediterranean outflow” ?</a:t>
            </a:r>
          </a:p>
          <a:p>
            <a:r>
              <a:rPr lang="en-GB" sz="2000" dirty="0" smtClean="0"/>
              <a:t>Application </a:t>
            </a:r>
            <a:r>
              <a:rPr lang="en-GB" sz="2000" dirty="0" err="1" smtClean="0"/>
              <a:t>climats</a:t>
            </a:r>
            <a:r>
              <a:rPr lang="en-GB" sz="2000" dirty="0" smtClean="0"/>
              <a:t> </a:t>
            </a:r>
            <a:r>
              <a:rPr lang="en-GB" sz="2000" dirty="0" err="1" smtClean="0"/>
              <a:t>anciens</a:t>
            </a:r>
            <a:r>
              <a:rPr lang="en-GB" sz="2000" dirty="0" smtClean="0"/>
              <a:t> (Holocene : </a:t>
            </a:r>
            <a:r>
              <a:rPr lang="en-GB" sz="2000" dirty="0" err="1" smtClean="0"/>
              <a:t>projet</a:t>
            </a:r>
            <a:r>
              <a:rPr lang="en-GB" sz="2000" dirty="0" smtClean="0"/>
              <a:t> HAMOC, </a:t>
            </a:r>
            <a:r>
              <a:rPr lang="en-GB" sz="2000" dirty="0" err="1" smtClean="0"/>
              <a:t>interglaciaire</a:t>
            </a:r>
            <a:r>
              <a:rPr lang="en-GB" sz="2000" dirty="0" smtClean="0"/>
              <a:t> : </a:t>
            </a:r>
            <a:r>
              <a:rPr lang="en-GB" sz="2000" dirty="0" err="1" smtClean="0"/>
              <a:t>projet</a:t>
            </a:r>
            <a:r>
              <a:rPr lang="en-GB" sz="2000" dirty="0" smtClean="0"/>
              <a:t> ERC </a:t>
            </a:r>
            <a:r>
              <a:rPr lang="en-GB" sz="2000" dirty="0" err="1" smtClean="0"/>
              <a:t>soumis</a:t>
            </a:r>
            <a:r>
              <a:rPr lang="en-GB" sz="2000" dirty="0" smtClean="0"/>
              <a:t> par Maria)</a:t>
            </a:r>
          </a:p>
        </p:txBody>
      </p:sp>
      <p:pic>
        <p:nvPicPr>
          <p:cNvPr id="25" name="Image 24" descr="Diapositive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227666"/>
            <a:ext cx="1619998" cy="1214997"/>
          </a:xfrm>
          <a:prstGeom prst="rect">
            <a:avLst/>
          </a:prstGeom>
        </p:spPr>
      </p:pic>
      <p:pic>
        <p:nvPicPr>
          <p:cNvPr id="27" name="Image 26" descr="global_ani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200" y="-2"/>
            <a:ext cx="4319996" cy="2761363"/>
          </a:xfrm>
          <a:prstGeom prst="rect">
            <a:avLst/>
          </a:prstGeom>
        </p:spPr>
      </p:pic>
      <p:pic>
        <p:nvPicPr>
          <p:cNvPr id="29" name="Image 28" descr="G2V1curen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1" y="3191638"/>
            <a:ext cx="2700000" cy="1721100"/>
          </a:xfrm>
          <a:prstGeom prst="rect">
            <a:avLst/>
          </a:prstGeom>
        </p:spPr>
      </p:pic>
      <p:grpSp>
        <p:nvGrpSpPr>
          <p:cNvPr id="32" name="Grouper 31"/>
          <p:cNvGrpSpPr/>
          <p:nvPr/>
        </p:nvGrpSpPr>
        <p:grpSpPr>
          <a:xfrm>
            <a:off x="5372747" y="2485335"/>
            <a:ext cx="3059996" cy="4372665"/>
            <a:chOff x="5372747" y="2485335"/>
            <a:chExt cx="3059996" cy="4372665"/>
          </a:xfrm>
        </p:grpSpPr>
        <p:grpSp>
          <p:nvGrpSpPr>
            <p:cNvPr id="28" name="Grouper 27"/>
            <p:cNvGrpSpPr>
              <a:grpSpLocks noChangeAspect="1"/>
            </p:cNvGrpSpPr>
            <p:nvPr/>
          </p:nvGrpSpPr>
          <p:grpSpPr>
            <a:xfrm>
              <a:off x="5372747" y="2485335"/>
              <a:ext cx="3059996" cy="4372665"/>
              <a:chOff x="5372745" y="2233546"/>
              <a:chExt cx="3246322" cy="4638920"/>
            </a:xfrm>
          </p:grpSpPr>
          <p:grpSp>
            <p:nvGrpSpPr>
              <p:cNvPr id="24" name="Grouper 23"/>
              <p:cNvGrpSpPr/>
              <p:nvPr/>
            </p:nvGrpSpPr>
            <p:grpSpPr>
              <a:xfrm>
                <a:off x="5372745" y="2233546"/>
                <a:ext cx="3246322" cy="4624453"/>
                <a:chOff x="5916947" y="2065863"/>
                <a:chExt cx="3246322" cy="4624453"/>
              </a:xfrm>
            </p:grpSpPr>
            <p:pic>
              <p:nvPicPr>
                <p:cNvPr id="22" name="Image 2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23282" y="2065863"/>
                  <a:ext cx="3239987" cy="2192069"/>
                </a:xfrm>
                <a:prstGeom prst="rect">
                  <a:avLst/>
                </a:prstGeom>
              </p:spPr>
            </p:pic>
            <p:pic>
              <p:nvPicPr>
                <p:cNvPr id="23" name="Image 2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16947" y="4232209"/>
                  <a:ext cx="3239988" cy="2458107"/>
                </a:xfrm>
                <a:prstGeom prst="rect">
                  <a:avLst/>
                </a:prstGeom>
              </p:spPr>
            </p:pic>
          </p:grpSp>
          <p:sp>
            <p:nvSpPr>
              <p:cNvPr id="26" name="ZoneTexte 25"/>
              <p:cNvSpPr txBox="1"/>
              <p:nvPr/>
            </p:nvSpPr>
            <p:spPr>
              <a:xfrm>
                <a:off x="5904014" y="6578600"/>
                <a:ext cx="2300186" cy="2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New et al. 2001</a:t>
                </a:r>
                <a:endParaRPr lang="en-GB" sz="1200" dirty="0"/>
              </a:p>
            </p:txBody>
          </p:sp>
        </p:grpSp>
        <p:sp>
          <p:nvSpPr>
            <p:cNvPr id="30" name="ZoneTexte 29"/>
            <p:cNvSpPr txBox="1"/>
            <p:nvPr/>
          </p:nvSpPr>
          <p:spPr>
            <a:xfrm>
              <a:off x="5401729" y="2489195"/>
              <a:ext cx="66886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MOW active</a:t>
              </a:r>
              <a:endParaRPr lang="en-GB" sz="1200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372747" y="4543117"/>
              <a:ext cx="66886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Pas de MOW</a:t>
              </a:r>
              <a:endParaRPr lang="en-GB" sz="1200" dirty="0"/>
            </a:p>
          </p:txBody>
        </p:sp>
      </p:grpSp>
      <p:cxnSp>
        <p:nvCxnSpPr>
          <p:cNvPr id="34" name="Connecteur droit avec flèche 33"/>
          <p:cNvCxnSpPr/>
          <p:nvPr/>
        </p:nvCxnSpPr>
        <p:spPr>
          <a:xfrm flipV="1">
            <a:off x="6070595" y="3505200"/>
            <a:ext cx="1771877" cy="67734"/>
          </a:xfrm>
          <a:prstGeom prst="straightConnector1">
            <a:avLst/>
          </a:prstGeom>
          <a:ln w="1143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599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163357"/>
            <a:ext cx="8042276" cy="1336956"/>
          </a:xfrm>
        </p:spPr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702458"/>
            <a:ext cx="8042276" cy="4393541"/>
          </a:xfrm>
        </p:spPr>
        <p:txBody>
          <a:bodyPr>
            <a:normAutofit/>
          </a:bodyPr>
          <a:lstStyle/>
          <a:p>
            <a:r>
              <a:rPr lang="fr-FR" sz="2000" dirty="0"/>
              <a:t>Encore beaucoup de choses à comprendre dans </a:t>
            </a:r>
            <a:r>
              <a:rPr lang="fr-FR" sz="2000" dirty="0" smtClean="0"/>
              <a:t>la variabilité </a:t>
            </a:r>
            <a:r>
              <a:rPr lang="fr-FR" sz="2000" dirty="0"/>
              <a:t>climatique </a:t>
            </a:r>
            <a:r>
              <a:rPr lang="fr-FR" sz="2000" dirty="0" smtClean="0"/>
              <a:t>décennale à centennale</a:t>
            </a:r>
          </a:p>
          <a:p>
            <a:r>
              <a:rPr lang="fr-FR" sz="2000" dirty="0" smtClean="0"/>
              <a:t>Besoin d’observations longues pour bien la contraindre et les assimiler dans des modèles de climat complexes</a:t>
            </a:r>
          </a:p>
          <a:p>
            <a:r>
              <a:rPr lang="fr-FR" sz="2000" dirty="0" smtClean="0"/>
              <a:t>Forte incertitude en Atlantique Nord : réponse des modèles fortement dépendante de leur biais, notamment dans la représentation des </a:t>
            </a:r>
            <a:r>
              <a:rPr lang="fr-FR" sz="2000" dirty="0" err="1" smtClean="0"/>
              <a:t>gyres</a:t>
            </a:r>
            <a:endParaRPr lang="fr-FR" sz="2000" dirty="0"/>
          </a:p>
          <a:p>
            <a:r>
              <a:rPr lang="fr-FR" sz="2000" dirty="0" smtClean="0"/>
              <a:t>Besoin de mieux comprendre ces échanges tridimensionnels</a:t>
            </a:r>
          </a:p>
        </p:txBody>
      </p:sp>
    </p:spTree>
    <p:extLst>
      <p:ext uri="{BB962C8B-B14F-4D97-AF65-F5344CB8AC3E}">
        <p14:creationId xmlns:p14="http://schemas.microsoft.com/office/powerpoint/2010/main" val="351980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hem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6087" y="1865230"/>
            <a:ext cx="8042276" cy="1336956"/>
          </a:xfrm>
        </p:spPr>
        <p:txBody>
          <a:bodyPr/>
          <a:lstStyle/>
          <a:p>
            <a:r>
              <a:rPr lang="fr-FR" sz="6000" b="1" dirty="0" smtClean="0">
                <a:solidFill>
                  <a:schemeClr val="bg2">
                    <a:lumMod val="25000"/>
                  </a:schemeClr>
                </a:solidFill>
                <a:latin typeface="Comic Sans MS"/>
                <a:cs typeface="Comic Sans MS"/>
              </a:rPr>
              <a:t>Merci !</a:t>
            </a: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Comic Sans MS"/>
                <a:cs typeface="Comic Sans MS"/>
              </a:rPr>
              <a:t>	</a:t>
            </a:r>
            <a:endParaRPr lang="fr-FR" b="1" dirty="0">
              <a:solidFill>
                <a:schemeClr val="bg2">
                  <a:lumMod val="2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860032" y="648866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Didier.Swingedouw@u-bordeaux1.fr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2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737245" cy="276999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5-10yrs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</a:t>
            </a:r>
            <a:r>
              <a:rPr lang="fr-FR" sz="3600" dirty="0"/>
              <a:t>cycle in IPSL-CM5A-LR</a:t>
            </a:r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237634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3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5" y="5113734"/>
              <a:ext cx="737247" cy="276999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5-10yrs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cycle in IPSL-CM5A-LR</a:t>
            </a:r>
            <a:endParaRPr lang="fr-FR" sz="3600" dirty="0"/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324" name="ZoneTexte 13323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6172231" y="2882031"/>
            <a:ext cx="2971769" cy="2992339"/>
            <a:chOff x="6172231" y="2882031"/>
            <a:chExt cx="2971769" cy="2992339"/>
          </a:xfrm>
        </p:grpSpPr>
        <p:cxnSp>
          <p:nvCxnSpPr>
            <p:cNvPr id="33" name="Connecteur droit avec flèche 32"/>
            <p:cNvCxnSpPr/>
            <p:nvPr/>
          </p:nvCxnSpPr>
          <p:spPr>
            <a:xfrm flipH="1" flipV="1">
              <a:off x="6172231" y="2882031"/>
              <a:ext cx="1784145" cy="1915122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7092280" y="4797152"/>
              <a:ext cx="2051720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</a:rPr>
                <a:t>Mt Agung </a:t>
              </a:r>
              <a:r>
                <a:rPr lang="fr-FR" sz="3200" b="1" dirty="0" err="1" smtClean="0">
                  <a:solidFill>
                    <a:srgbClr val="FF0000"/>
                  </a:solidFill>
                </a:rPr>
                <a:t>eruption</a:t>
              </a:r>
              <a:endParaRPr lang="fr-FR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92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r 22"/>
          <p:cNvGrpSpPr/>
          <p:nvPr/>
        </p:nvGrpSpPr>
        <p:grpSpPr>
          <a:xfrm>
            <a:off x="3914270" y="4076895"/>
            <a:ext cx="5438995" cy="2791218"/>
            <a:chOff x="4587670" y="4076895"/>
            <a:chExt cx="4754995" cy="2791218"/>
          </a:xfrm>
        </p:grpSpPr>
        <p:grpSp>
          <p:nvGrpSpPr>
            <p:cNvPr id="6" name="Grouper 5"/>
            <p:cNvGrpSpPr>
              <a:grpSpLocks noChangeAspect="1"/>
            </p:cNvGrpSpPr>
            <p:nvPr/>
          </p:nvGrpSpPr>
          <p:grpSpPr>
            <a:xfrm>
              <a:off x="4690532" y="4076895"/>
              <a:ext cx="4652133" cy="2781105"/>
              <a:chOff x="3206750" y="1681163"/>
              <a:chExt cx="6118225" cy="3548062"/>
            </a:xfrm>
          </p:grpSpPr>
          <p:pic>
            <p:nvPicPr>
              <p:cNvPr id="7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6750" y="1681163"/>
                <a:ext cx="5902325" cy="3548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7740650" y="4510088"/>
                <a:ext cx="1584325" cy="5775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2550" tIns="41275" rIns="82550" bIns="41275">
                <a:spAutoFit/>
              </a:bodyPr>
              <a:lstStyle/>
              <a:p>
                <a:pPr defTabSz="449263">
                  <a:spcBef>
                    <a:spcPts val="600"/>
                  </a:spcBef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</a:tabLst>
                </a:pPr>
                <a:r>
                  <a:rPr lang="fr-FR" sz="1200" dirty="0">
                    <a:solidFill>
                      <a:srgbClr val="003300"/>
                    </a:solidFill>
                    <a:latin typeface="Helvetica" charset="0"/>
                  </a:rPr>
                  <a:t>Schneider et al. </a:t>
                </a:r>
                <a:r>
                  <a:rPr lang="fr-FR" sz="1200" dirty="0" smtClean="0">
                    <a:solidFill>
                      <a:srgbClr val="003300"/>
                    </a:solidFill>
                    <a:latin typeface="Helvetica" charset="0"/>
                  </a:rPr>
                  <a:t>2007</a:t>
                </a:r>
                <a:endParaRPr lang="fr-FR" sz="1200" dirty="0">
                  <a:solidFill>
                    <a:srgbClr val="003300"/>
                  </a:solidFill>
                  <a:latin typeface="Helvetica" charset="0"/>
                </a:endParaRPr>
              </a:p>
            </p:txBody>
          </p:sp>
          <p:sp>
            <p:nvSpPr>
              <p:cNvPr id="9" name="Rectangle 14"/>
              <p:cNvSpPr>
                <a:spLocks noChangeArrowheads="1"/>
              </p:cNvSpPr>
              <p:nvPr/>
            </p:nvSpPr>
            <p:spPr bwMode="auto">
              <a:xfrm>
                <a:off x="3276600" y="2781300"/>
                <a:ext cx="287338" cy="11525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dirty="0"/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>
              <a:off x="4587670" y="4076895"/>
              <a:ext cx="430887" cy="2791218"/>
            </a:xfrm>
            <a:prstGeom prst="rect">
              <a:avLst/>
            </a:prstGeom>
            <a:noFill/>
          </p:spPr>
          <p:txBody>
            <a:bodyPr vert="vert270" wrap="square" rtlCol="0" anchor="t" anchorCtr="0">
              <a:spAutoFit/>
            </a:bodyPr>
            <a:lstStyle/>
            <a:p>
              <a:pPr algn="ctr"/>
              <a:r>
                <a:rPr lang="en-GB" sz="1600" dirty="0" err="1" smtClean="0"/>
                <a:t>Intensité</a:t>
              </a:r>
              <a:r>
                <a:rPr lang="en-GB" sz="1600" dirty="0" smtClean="0"/>
                <a:t> AMOC </a:t>
              </a:r>
              <a:endParaRPr lang="en-GB" sz="160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900" y="226109"/>
            <a:ext cx="8915399" cy="921124"/>
          </a:xfrm>
        </p:spPr>
        <p:txBody>
          <a:bodyPr/>
          <a:lstStyle/>
          <a:p>
            <a:r>
              <a:rPr lang="en-GB" sz="3600" dirty="0" err="1" smtClean="0"/>
              <a:t>Que</a:t>
            </a:r>
            <a:r>
              <a:rPr lang="en-GB" sz="3600" dirty="0" smtClean="0"/>
              <a:t> </a:t>
            </a:r>
            <a:r>
              <a:rPr lang="en-GB" sz="3600" dirty="0" err="1" smtClean="0"/>
              <a:t>connaissons</a:t>
            </a:r>
            <a:r>
              <a:rPr lang="en-GB" sz="3600" dirty="0" smtClean="0"/>
              <a:t>-nous de la circulation </a:t>
            </a:r>
            <a:r>
              <a:rPr lang="en-GB" sz="3600" dirty="0" err="1" smtClean="0"/>
              <a:t>océanique</a:t>
            </a:r>
            <a:r>
              <a:rPr lang="en-GB" sz="3600" dirty="0" smtClean="0"/>
              <a:t> en </a:t>
            </a:r>
            <a:r>
              <a:rPr lang="en-GB" sz="3600" dirty="0" err="1" smtClean="0"/>
              <a:t>Atlantique</a:t>
            </a:r>
            <a:r>
              <a:rPr lang="en-GB" sz="3600" dirty="0" smtClean="0"/>
              <a:t> Nord ?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8900" y="2078761"/>
            <a:ext cx="3788833" cy="3170572"/>
          </a:xfrm>
        </p:spPr>
        <p:txBody>
          <a:bodyPr>
            <a:normAutofit/>
          </a:bodyPr>
          <a:lstStyle/>
          <a:p>
            <a:r>
              <a:rPr lang="en-GB" dirty="0" smtClean="0"/>
              <a:t>Section RAPID =&gt; AMOC ; </a:t>
            </a:r>
            <a:r>
              <a:rPr lang="en-GB" dirty="0" err="1" smtClean="0"/>
              <a:t>densité</a:t>
            </a:r>
            <a:r>
              <a:rPr lang="en-GB" dirty="0" smtClean="0"/>
              <a:t> </a:t>
            </a:r>
            <a:r>
              <a:rPr lang="en-GB" dirty="0" err="1" smtClean="0"/>
              <a:t>mer</a:t>
            </a:r>
            <a:r>
              <a:rPr lang="en-GB" dirty="0" smtClean="0"/>
              <a:t> Labrador : </a:t>
            </a:r>
            <a:r>
              <a:rPr lang="en-GB" dirty="0" err="1" smtClean="0"/>
              <a:t>déclin</a:t>
            </a:r>
            <a:r>
              <a:rPr lang="en-GB" dirty="0" smtClean="0"/>
              <a:t> ?</a:t>
            </a:r>
          </a:p>
          <a:p>
            <a:endParaRPr lang="en-GB" dirty="0"/>
          </a:p>
          <a:p>
            <a:r>
              <a:rPr lang="en-GB" dirty="0" err="1" smtClean="0"/>
              <a:t>Devenir</a:t>
            </a:r>
            <a:r>
              <a:rPr lang="en-GB" dirty="0" smtClean="0"/>
              <a:t> ?</a:t>
            </a:r>
            <a:endParaRPr lang="en-GB" dirty="0"/>
          </a:p>
        </p:txBody>
      </p:sp>
      <p:grpSp>
        <p:nvGrpSpPr>
          <p:cNvPr id="10" name="Grouper 9"/>
          <p:cNvGrpSpPr/>
          <p:nvPr/>
        </p:nvGrpSpPr>
        <p:grpSpPr>
          <a:xfrm>
            <a:off x="114505" y="4076525"/>
            <a:ext cx="9188646" cy="2812416"/>
            <a:chOff x="152402" y="4042998"/>
            <a:chExt cx="9188646" cy="2812416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6053" y="4042998"/>
              <a:ext cx="5062995" cy="2802302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8050409" y="6311900"/>
              <a:ext cx="1290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Stouffer et al. 2006</a:t>
              </a:r>
              <a:endParaRPr lang="en-GB" sz="1200" dirty="0"/>
            </a:p>
          </p:txBody>
        </p:sp>
        <p:sp>
          <p:nvSpPr>
            <p:cNvPr id="13" name="Espace réservé du contenu 2"/>
            <p:cNvSpPr txBox="1">
              <a:spLocks/>
            </p:cNvSpPr>
            <p:nvPr/>
          </p:nvSpPr>
          <p:spPr>
            <a:xfrm>
              <a:off x="152402" y="4349116"/>
              <a:ext cx="4238453" cy="25062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2000" dirty="0" smtClean="0">
                <a:solidFill>
                  <a:srgbClr val="000000"/>
                </a:solidFill>
              </a:endParaRPr>
            </a:p>
            <a:p>
              <a:pPr marL="0" indent="0">
                <a:buNone/>
              </a:pPr>
              <a:r>
                <a:rPr lang="fr-FR" dirty="0" smtClean="0"/>
                <a:t>Réponse à un flux d’eau douce pendant 100 ans = </a:t>
              </a:r>
              <a:r>
                <a:rPr lang="fr-FR" b="1" dirty="0" smtClean="0">
                  <a:solidFill>
                    <a:schemeClr val="accent6"/>
                  </a:solidFill>
                </a:rPr>
                <a:t>Large dispersion</a:t>
              </a:r>
              <a:r>
                <a:rPr lang="fr-FR" dirty="0" smtClean="0"/>
                <a:t> aussi !</a:t>
              </a:r>
            </a:p>
            <a:p>
              <a:endParaRPr lang="en-GB" sz="2000" dirty="0"/>
            </a:p>
          </p:txBody>
        </p:sp>
      </p:grpSp>
      <p:cxnSp>
        <p:nvCxnSpPr>
          <p:cNvPr id="14" name="Connecteur droit avec flèche 13"/>
          <p:cNvCxnSpPr/>
          <p:nvPr/>
        </p:nvCxnSpPr>
        <p:spPr>
          <a:xfrm flipH="1">
            <a:off x="6358160" y="5143026"/>
            <a:ext cx="16932" cy="1440320"/>
          </a:xfrm>
          <a:prstGeom prst="straightConnector1">
            <a:avLst/>
          </a:prstGeom>
          <a:ln w="57150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03" y="1549401"/>
            <a:ext cx="5040000" cy="2064269"/>
          </a:xfrm>
          <a:prstGeom prst="rect">
            <a:avLst/>
          </a:prstGeom>
        </p:spPr>
      </p:pic>
      <p:grpSp>
        <p:nvGrpSpPr>
          <p:cNvPr id="25" name="Grouper 24"/>
          <p:cNvGrpSpPr/>
          <p:nvPr/>
        </p:nvGrpSpPr>
        <p:grpSpPr>
          <a:xfrm>
            <a:off x="5359097" y="1430870"/>
            <a:ext cx="3983568" cy="2803632"/>
            <a:chOff x="7310966" y="798512"/>
            <a:chExt cx="3983568" cy="2803632"/>
          </a:xfrm>
        </p:grpSpPr>
        <p:grpSp>
          <p:nvGrpSpPr>
            <p:cNvPr id="21" name="Grouper 20"/>
            <p:cNvGrpSpPr/>
            <p:nvPr/>
          </p:nvGrpSpPr>
          <p:grpSpPr>
            <a:xfrm>
              <a:off x="7310966" y="798512"/>
              <a:ext cx="3847854" cy="2560498"/>
              <a:chOff x="5452533" y="1486898"/>
              <a:chExt cx="3847854" cy="2560498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4990" y="1486898"/>
                <a:ext cx="2615397" cy="2560498"/>
              </a:xfrm>
              <a:prstGeom prst="rect">
                <a:avLst/>
              </a:prstGeom>
            </p:spPr>
          </p:pic>
          <p:sp>
            <p:nvSpPr>
              <p:cNvPr id="16" name="Ellipse 15"/>
              <p:cNvSpPr/>
              <p:nvPr/>
            </p:nvSpPr>
            <p:spPr>
              <a:xfrm>
                <a:off x="5452533" y="1744134"/>
                <a:ext cx="931331" cy="467999"/>
              </a:xfrm>
              <a:prstGeom prst="ellipse">
                <a:avLst/>
              </a:prstGeom>
              <a:noFill/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" name="Connecteur droit 17"/>
              <p:cNvCxnSpPr/>
              <p:nvPr/>
            </p:nvCxnSpPr>
            <p:spPr>
              <a:xfrm flipV="1">
                <a:off x="6299199" y="1710267"/>
                <a:ext cx="863603" cy="11853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ZoneTexte 23"/>
            <p:cNvSpPr txBox="1"/>
            <p:nvPr/>
          </p:nvSpPr>
          <p:spPr>
            <a:xfrm>
              <a:off x="8526490" y="3325145"/>
              <a:ext cx="2768044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Robson et al. 2014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3016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2910"/>
            <a:ext cx="4253567" cy="1086223"/>
          </a:xfrm>
        </p:spPr>
        <p:txBody>
          <a:bodyPr/>
          <a:lstStyle/>
          <a:p>
            <a:r>
              <a:rPr lang="en-GB" sz="3600" dirty="0" smtClean="0"/>
              <a:t>Implication : </a:t>
            </a:r>
            <a:r>
              <a:rPr lang="en-GB" sz="3600" dirty="0" err="1" smtClean="0"/>
              <a:t>interférences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866" y="1282702"/>
            <a:ext cx="4252261" cy="5262032"/>
          </a:xfrm>
        </p:spPr>
        <p:txBody>
          <a:bodyPr>
            <a:normAutofit/>
          </a:bodyPr>
          <a:lstStyle/>
          <a:p>
            <a:r>
              <a:rPr lang="en-GB" sz="2000" dirty="0" smtClean="0"/>
              <a:t>Les </a:t>
            </a:r>
            <a:r>
              <a:rPr lang="en-GB" sz="2000" dirty="0" err="1" smtClean="0"/>
              <a:t>volcans</a:t>
            </a:r>
            <a:r>
              <a:rPr lang="en-GB" sz="2000" dirty="0" smtClean="0"/>
              <a:t> </a:t>
            </a:r>
            <a:r>
              <a:rPr lang="en-GB" sz="2000" dirty="0" err="1" smtClean="0"/>
              <a:t>excitent</a:t>
            </a:r>
            <a:r>
              <a:rPr lang="en-GB" sz="2000" dirty="0" smtClean="0"/>
              <a:t> </a:t>
            </a:r>
            <a:r>
              <a:rPr lang="en-GB" sz="2000" dirty="0" err="1" smtClean="0"/>
              <a:t>une</a:t>
            </a:r>
            <a:r>
              <a:rPr lang="en-GB" sz="2000" dirty="0" smtClean="0"/>
              <a:t> oscillation </a:t>
            </a:r>
            <a:r>
              <a:rPr lang="en-GB" sz="2000" dirty="0" err="1" smtClean="0"/>
              <a:t>amortie</a:t>
            </a:r>
            <a:endParaRPr lang="en-GB" sz="2000" dirty="0" smtClean="0"/>
          </a:p>
          <a:p>
            <a:r>
              <a:rPr lang="en-GB" sz="2000" dirty="0" smtClean="0"/>
              <a:t>3 </a:t>
            </a:r>
            <a:r>
              <a:rPr lang="en-GB" sz="2000" dirty="0" err="1" smtClean="0"/>
              <a:t>volcans</a:t>
            </a:r>
            <a:r>
              <a:rPr lang="en-GB" sz="2000" dirty="0" smtClean="0"/>
              <a:t> en 1963, 1982 et 1991</a:t>
            </a:r>
          </a:p>
          <a:p>
            <a:endParaRPr lang="en-GB" sz="2000" dirty="0" smtClean="0"/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800" dirty="0"/>
          </a:p>
          <a:p>
            <a:r>
              <a:rPr lang="en-GB" sz="2000" dirty="0" err="1" smtClean="0"/>
              <a:t>Réchauffement</a:t>
            </a:r>
            <a:r>
              <a:rPr lang="en-GB" sz="2000" dirty="0" smtClean="0"/>
              <a:t> </a:t>
            </a:r>
            <a:r>
              <a:rPr lang="en-GB" sz="2000" dirty="0" err="1" smtClean="0"/>
              <a:t>diminue</a:t>
            </a:r>
            <a:r>
              <a:rPr lang="en-GB" sz="2000" dirty="0" smtClean="0"/>
              <a:t> AMOC</a:t>
            </a:r>
          </a:p>
          <a:p>
            <a:r>
              <a:rPr lang="en-GB" sz="2000" dirty="0" smtClean="0"/>
              <a:t>NAO+ </a:t>
            </a:r>
            <a:r>
              <a:rPr lang="en-GB" sz="2000" dirty="0" err="1" smtClean="0"/>
              <a:t>l’amplifie</a:t>
            </a:r>
            <a:endParaRPr lang="en-GB" sz="2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567" y="0"/>
            <a:ext cx="4890433" cy="6858000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>
            <a:off x="-16935" y="3014177"/>
            <a:ext cx="4336929" cy="1895975"/>
            <a:chOff x="-16935" y="3064976"/>
            <a:chExt cx="4336929" cy="189597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064976"/>
              <a:ext cx="4319994" cy="1895975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/>
            </p:cNvSpPr>
            <p:nvPr/>
          </p:nvSpPr>
          <p:spPr>
            <a:xfrm>
              <a:off x="-16935" y="3064976"/>
              <a:ext cx="1303867" cy="1799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>
                  <a:solidFill>
                    <a:schemeClr val="tx1"/>
                  </a:solidFill>
                </a:rPr>
                <a:t>Impact </a:t>
              </a:r>
              <a:r>
                <a:rPr lang="en-GB" sz="1200" dirty="0" err="1">
                  <a:solidFill>
                    <a:schemeClr val="tx1"/>
                  </a:solidFill>
                </a:rPr>
                <a:t>v</a:t>
              </a:r>
              <a:r>
                <a:rPr lang="en-GB" sz="1200" dirty="0" err="1" smtClean="0">
                  <a:solidFill>
                    <a:schemeClr val="tx1"/>
                  </a:solidFill>
                </a:rPr>
                <a:t>olcans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-14355" y="6515899"/>
            <a:ext cx="4527088" cy="359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800000"/>
                </a:solidFill>
              </a:rPr>
              <a:t>Swingedouw et al., </a:t>
            </a:r>
            <a:r>
              <a:rPr lang="fr-FR" sz="1400" i="1" dirty="0" smtClean="0">
                <a:solidFill>
                  <a:srgbClr val="800000"/>
                </a:solidFill>
              </a:rPr>
              <a:t>Nature Com</a:t>
            </a:r>
            <a:r>
              <a:rPr lang="fr-FR" sz="1400" dirty="0" smtClean="0">
                <a:solidFill>
                  <a:srgbClr val="800000"/>
                </a:solidFill>
              </a:rPr>
              <a:t>., 2015</a:t>
            </a:r>
            <a:endParaRPr lang="fr-FR" sz="1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0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730" name="Picture 2" descr="Diapositiv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47" y="957253"/>
            <a:ext cx="851147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1731" name="Rectangle 3"/>
          <p:cNvSpPr>
            <a:spLocks noGrp="1" noChangeArrowheads="1"/>
          </p:cNvSpPr>
          <p:nvPr>
            <p:ph type="title"/>
          </p:nvPr>
        </p:nvSpPr>
        <p:spPr>
          <a:xfrm>
            <a:off x="237067" y="-76187"/>
            <a:ext cx="8689974" cy="973138"/>
          </a:xfrm>
          <a:ln/>
        </p:spPr>
        <p:txBody>
          <a:bodyPr/>
          <a:lstStyle/>
          <a:p>
            <a:r>
              <a:rPr lang="fr-FR" sz="4000" dirty="0"/>
              <a:t>La circulation thermohaline (THC)</a:t>
            </a:r>
          </a:p>
        </p:txBody>
      </p:sp>
      <p:sp>
        <p:nvSpPr>
          <p:cNvPr id="841732" name="Text Box 4"/>
          <p:cNvSpPr txBox="1">
            <a:spLocks noChangeArrowheads="1"/>
          </p:cNvSpPr>
          <p:nvPr/>
        </p:nvSpPr>
        <p:spPr bwMode="auto">
          <a:xfrm>
            <a:off x="395288" y="6381750"/>
            <a:ext cx="8748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Circulation océanique liée aux gradients de température et de salinité</a:t>
            </a:r>
            <a:endParaRPr lang="en-US" sz="2000"/>
          </a:p>
        </p:txBody>
      </p:sp>
      <p:grpSp>
        <p:nvGrpSpPr>
          <p:cNvPr id="841733" name="Group 5"/>
          <p:cNvGrpSpPr>
            <a:grpSpLocks/>
          </p:cNvGrpSpPr>
          <p:nvPr/>
        </p:nvGrpSpPr>
        <p:grpSpPr bwMode="auto">
          <a:xfrm>
            <a:off x="3419475" y="1315989"/>
            <a:ext cx="2592388" cy="1079500"/>
            <a:chOff x="3379" y="881"/>
            <a:chExt cx="1361" cy="590"/>
          </a:xfrm>
        </p:grpSpPr>
        <p:sp>
          <p:nvSpPr>
            <p:cNvPr id="841734" name="Oval 6"/>
            <p:cNvSpPr>
              <a:spLocks noChangeArrowheads="1"/>
            </p:cNvSpPr>
            <p:nvPr/>
          </p:nvSpPr>
          <p:spPr bwMode="auto">
            <a:xfrm>
              <a:off x="3379" y="881"/>
              <a:ext cx="953" cy="59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1735" name="Rectangle 7"/>
            <p:cNvSpPr>
              <a:spLocks noChangeArrowheads="1"/>
            </p:cNvSpPr>
            <p:nvPr/>
          </p:nvSpPr>
          <p:spPr bwMode="auto">
            <a:xfrm>
              <a:off x="4286" y="1071"/>
              <a:ext cx="454" cy="2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800" b="1">
                  <a:solidFill>
                    <a:srgbClr val="000000"/>
                  </a:solidFill>
                </a:rPr>
                <a:t>NADW</a:t>
              </a:r>
            </a:p>
          </p:txBody>
        </p:sp>
      </p:grpSp>
      <p:grpSp>
        <p:nvGrpSpPr>
          <p:cNvPr id="841736" name="Group 8"/>
          <p:cNvGrpSpPr>
            <a:grpSpLocks/>
          </p:cNvGrpSpPr>
          <p:nvPr/>
        </p:nvGrpSpPr>
        <p:grpSpPr bwMode="auto">
          <a:xfrm>
            <a:off x="2844277" y="5280024"/>
            <a:ext cx="2733675" cy="790575"/>
            <a:chOff x="3334" y="2160"/>
            <a:chExt cx="1360" cy="498"/>
          </a:xfrm>
        </p:grpSpPr>
        <p:sp>
          <p:nvSpPr>
            <p:cNvPr id="841737" name="Oval 9"/>
            <p:cNvSpPr>
              <a:spLocks noChangeArrowheads="1"/>
            </p:cNvSpPr>
            <p:nvPr/>
          </p:nvSpPr>
          <p:spPr bwMode="auto">
            <a:xfrm>
              <a:off x="3334" y="2160"/>
              <a:ext cx="907" cy="49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1738" name="Rectangle 10"/>
            <p:cNvSpPr>
              <a:spLocks noChangeArrowheads="1"/>
            </p:cNvSpPr>
            <p:nvPr/>
          </p:nvSpPr>
          <p:spPr bwMode="auto">
            <a:xfrm>
              <a:off x="4195" y="2296"/>
              <a:ext cx="499" cy="2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fr-FR" sz="1800" b="1">
                  <a:solidFill>
                    <a:srgbClr val="000000"/>
                  </a:solidFill>
                </a:rPr>
                <a:t>AABW</a:t>
              </a:r>
            </a:p>
          </p:txBody>
        </p:sp>
      </p:grpSp>
      <p:sp>
        <p:nvSpPr>
          <p:cNvPr id="841739" name="Text Box 11"/>
          <p:cNvSpPr txBox="1">
            <a:spLocks noChangeArrowheads="1"/>
          </p:cNvSpPr>
          <p:nvPr/>
        </p:nvSpPr>
        <p:spPr bwMode="auto">
          <a:xfrm>
            <a:off x="7822674" y="5826650"/>
            <a:ext cx="9350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1200"/>
              <a:t>Rahsmtorf 2002</a:t>
            </a:r>
            <a:endParaRPr lang="fr-FR" sz="1200"/>
          </a:p>
        </p:txBody>
      </p:sp>
      <p:pic>
        <p:nvPicPr>
          <p:cNvPr id="12" name="Picture 12" descr="Satellite_Greenland_NA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990" y="427397"/>
            <a:ext cx="1077031" cy="14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006" y="5631386"/>
            <a:ext cx="1809173" cy="125999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2816" y="600871"/>
            <a:ext cx="1465979" cy="139756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549" y="4238051"/>
            <a:ext cx="1465979" cy="13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0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4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r 43"/>
          <p:cNvGrpSpPr/>
          <p:nvPr/>
        </p:nvGrpSpPr>
        <p:grpSpPr>
          <a:xfrm>
            <a:off x="25947" y="4428074"/>
            <a:ext cx="3959996" cy="2410286"/>
            <a:chOff x="9416121" y="4216400"/>
            <a:chExt cx="4097866" cy="2518286"/>
          </a:xfrm>
        </p:grpSpPr>
        <p:sp>
          <p:nvSpPr>
            <p:cNvPr id="43" name="Rectangle 42"/>
            <p:cNvSpPr/>
            <p:nvPr/>
          </p:nvSpPr>
          <p:spPr>
            <a:xfrm>
              <a:off x="9416121" y="4216400"/>
              <a:ext cx="4097866" cy="2518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3" name="Group 13"/>
            <p:cNvGrpSpPr>
              <a:grpSpLocks/>
            </p:cNvGrpSpPr>
            <p:nvPr/>
          </p:nvGrpSpPr>
          <p:grpSpPr bwMode="auto">
            <a:xfrm>
              <a:off x="9448801" y="4453460"/>
              <a:ext cx="3817937" cy="1944688"/>
              <a:chOff x="3355" y="2976"/>
              <a:chExt cx="2405" cy="1225"/>
            </a:xfrm>
          </p:grpSpPr>
          <p:grpSp>
            <p:nvGrpSpPr>
              <p:cNvPr id="34" name="Group 14"/>
              <p:cNvGrpSpPr>
                <a:grpSpLocks/>
              </p:cNvGrpSpPr>
              <p:nvPr/>
            </p:nvGrpSpPr>
            <p:grpSpPr bwMode="auto">
              <a:xfrm>
                <a:off x="3355" y="2977"/>
                <a:ext cx="2405" cy="1224"/>
                <a:chOff x="3355" y="2886"/>
                <a:chExt cx="2405" cy="1224"/>
              </a:xfrm>
            </p:grpSpPr>
            <p:sp>
              <p:nvSpPr>
                <p:cNvPr id="36" name="AutoShape 15"/>
                <p:cNvSpPr>
                  <a:spLocks noChangeArrowheads="1"/>
                </p:cNvSpPr>
                <p:nvPr/>
              </p:nvSpPr>
              <p:spPr bwMode="auto">
                <a:xfrm>
                  <a:off x="4262" y="3520"/>
                  <a:ext cx="681" cy="590"/>
                </a:xfrm>
                <a:prstGeom prst="flowChartExtra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809" y="3293"/>
                  <a:ext cx="1769" cy="409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  <p:sp>
              <p:nvSpPr>
                <p:cNvPr id="38" name="Oval 17"/>
                <p:cNvSpPr>
                  <a:spLocks noChangeArrowheads="1"/>
                </p:cNvSpPr>
                <p:nvPr/>
              </p:nvSpPr>
              <p:spPr bwMode="auto">
                <a:xfrm>
                  <a:off x="4921" y="2886"/>
                  <a:ext cx="839" cy="408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fr-FR" sz="2800" dirty="0">
                      <a:solidFill>
                        <a:srgbClr val="FFFFFF"/>
                      </a:solidFill>
                    </a:rPr>
                    <a:t>NADW</a:t>
                  </a:r>
                </a:p>
              </p:txBody>
            </p:sp>
            <p:sp>
              <p:nvSpPr>
                <p:cNvPr id="39" name="Oval 18"/>
                <p:cNvSpPr>
                  <a:spLocks noChangeArrowheads="1"/>
                </p:cNvSpPr>
                <p:nvPr/>
              </p:nvSpPr>
              <p:spPr bwMode="auto">
                <a:xfrm>
                  <a:off x="3355" y="3066"/>
                  <a:ext cx="953" cy="590"/>
                </a:xfrm>
                <a:prstGeom prst="ellipse">
                  <a:avLst/>
                </a:prstGeom>
                <a:solidFill>
                  <a:srgbClr val="000080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fr-FR" sz="3200" dirty="0">
                      <a:solidFill>
                        <a:srgbClr val="FFFFFF"/>
                      </a:solidFill>
                    </a:rPr>
                    <a:t>AABW</a:t>
                  </a:r>
                </a:p>
              </p:txBody>
            </p:sp>
            <p:sp>
              <p:nvSpPr>
                <p:cNvPr id="40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5193" y="3294"/>
                  <a:ext cx="136" cy="0"/>
                </a:xfrm>
                <a:prstGeom prst="line">
                  <a:avLst/>
                </a:prstGeom>
                <a:noFill/>
                <a:ln w="76200" cmpd="sng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  <p:sp>
              <p:nvSpPr>
                <p:cNvPr id="41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742" y="3067"/>
                  <a:ext cx="136" cy="0"/>
                </a:xfrm>
                <a:prstGeom prst="line">
                  <a:avLst/>
                </a:prstGeom>
                <a:noFill/>
                <a:ln w="76200" cmpd="sng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  <p:sp>
              <p:nvSpPr>
                <p:cNvPr id="42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3742" y="3657"/>
                  <a:ext cx="91" cy="0"/>
                </a:xfrm>
                <a:prstGeom prst="line">
                  <a:avLst/>
                </a:prstGeom>
                <a:noFill/>
                <a:ln w="76200" cmpd="sng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sp>
            <p:nvSpPr>
              <p:cNvPr id="35" name="Line 22"/>
              <p:cNvSpPr>
                <a:spLocks noChangeShapeType="1"/>
              </p:cNvSpPr>
              <p:nvPr/>
            </p:nvSpPr>
            <p:spPr bwMode="auto">
              <a:xfrm flipV="1">
                <a:off x="5329" y="2976"/>
                <a:ext cx="91" cy="0"/>
              </a:xfrm>
              <a:prstGeom prst="line">
                <a:avLst/>
              </a:prstGeom>
              <a:noFill/>
              <a:ln w="76200" cmpd="sng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136" y="70110"/>
            <a:ext cx="3973356" cy="945714"/>
          </a:xfrm>
        </p:spPr>
        <p:txBody>
          <a:bodyPr/>
          <a:lstStyle/>
          <a:p>
            <a:r>
              <a:rPr lang="fr-FR" dirty="0" smtClean="0"/>
              <a:t>Et le sud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3197" y="1398707"/>
            <a:ext cx="3928534" cy="2214171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Un effet de la fonte de l’Antarctique pour la THC</a:t>
            </a:r>
            <a:r>
              <a:rPr lang="fr-FR" dirty="0"/>
              <a:t> </a:t>
            </a:r>
            <a:r>
              <a:rPr lang="fr-FR" dirty="0" smtClean="0"/>
              <a:t>à 4XCO</a:t>
            </a:r>
            <a:r>
              <a:rPr lang="fr-FR" baseline="-25000" dirty="0" smtClean="0"/>
              <a:t>2</a:t>
            </a:r>
          </a:p>
          <a:p>
            <a:r>
              <a:rPr lang="fr-FR" dirty="0" smtClean="0"/>
              <a:t>Des mécanismes complexes et opposés concernant la sensibilité de la THC (</a:t>
            </a:r>
            <a:r>
              <a:rPr lang="fr-FR" sz="1900" dirty="0" smtClean="0">
                <a:solidFill>
                  <a:schemeClr val="accent6"/>
                </a:solidFill>
              </a:rPr>
              <a:t>Swingedouw et al. 2009</a:t>
            </a:r>
            <a:r>
              <a:rPr lang="fr-FR" dirty="0" smtClean="0"/>
              <a:t>)</a:t>
            </a:r>
          </a:p>
          <a:p>
            <a:endParaRPr lang="fr-FR" dirty="0"/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259514" y="324105"/>
            <a:ext cx="4884485" cy="3094047"/>
            <a:chOff x="-133" y="2713"/>
            <a:chExt cx="2469" cy="1661"/>
          </a:xfrm>
        </p:grpSpPr>
        <p:pic>
          <p:nvPicPr>
            <p:cNvPr id="10" name="Picture 23" descr="NADW3000ansTou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" y="2716"/>
              <a:ext cx="2408" cy="1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Rectangle 24"/>
            <p:cNvSpPr>
              <a:spLocks noChangeArrowheads="1"/>
            </p:cNvSpPr>
            <p:nvPr/>
          </p:nvSpPr>
          <p:spPr bwMode="auto">
            <a:xfrm>
              <a:off x="-133" y="2713"/>
              <a:ext cx="2446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fr-FR" sz="1600" dirty="0">
                  <a:solidFill>
                    <a:srgbClr val="000000"/>
                  </a:solidFill>
                  <a:cs typeface="+mn-cs"/>
                </a:rPr>
                <a:t>Export NADW à 30°S</a:t>
              </a:r>
            </a:p>
          </p:txBody>
        </p:sp>
      </p:grp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8280401" y="1875073"/>
            <a:ext cx="868371" cy="64546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fr-FR" sz="1600" b="1" dirty="0" err="1" smtClean="0">
                <a:solidFill>
                  <a:schemeClr val="bg1"/>
                </a:solidFill>
              </a:rPr>
              <a:t>Ant</a:t>
            </a:r>
            <a:r>
              <a:rPr lang="fr-FR" sz="1600" b="1" dirty="0" smtClean="0">
                <a:solidFill>
                  <a:schemeClr val="bg1"/>
                </a:solidFill>
              </a:rPr>
              <a:t>. &amp; </a:t>
            </a:r>
          </a:p>
          <a:p>
            <a:pPr algn="ctr"/>
            <a:r>
              <a:rPr lang="fr-FR" sz="1600" b="1" dirty="0" err="1" smtClean="0">
                <a:solidFill>
                  <a:schemeClr val="bg1"/>
                </a:solidFill>
              </a:rPr>
              <a:t>Groen</a:t>
            </a:r>
            <a:r>
              <a:rPr lang="fr-FR" sz="1600" b="1" dirty="0" smtClean="0">
                <a:solidFill>
                  <a:schemeClr val="bg1"/>
                </a:solidFill>
              </a:rPr>
              <a:t>.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8043334" y="607078"/>
            <a:ext cx="1105439" cy="431800"/>
          </a:xfrm>
          <a:prstGeom prst="ellipse">
            <a:avLst/>
          </a:prstGeom>
          <a:solidFill>
            <a:srgbClr val="FF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fr-FR" sz="1600" b="1" dirty="0" err="1" smtClean="0">
                <a:solidFill>
                  <a:srgbClr val="FFFFFF"/>
                </a:solidFill>
              </a:rPr>
              <a:t>Antarctic</a:t>
            </a:r>
            <a:endParaRPr lang="fr-FR" sz="1600" b="1" dirty="0">
              <a:solidFill>
                <a:srgbClr val="FFFFFF"/>
              </a:solidFill>
            </a:endParaRP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7907867" y="2656005"/>
            <a:ext cx="1236133" cy="431800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fr-FR" sz="1600" b="1" dirty="0" smtClean="0">
                <a:solidFill>
                  <a:srgbClr val="FFFFFF"/>
                </a:solidFill>
              </a:rPr>
              <a:t>Groenland</a:t>
            </a:r>
            <a:endParaRPr lang="fr-FR" sz="1600" b="1" dirty="0">
              <a:solidFill>
                <a:srgbClr val="FFFFFF"/>
              </a:solidFill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8280402" y="1189280"/>
            <a:ext cx="846666" cy="431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fr-FR" sz="1600" b="1" dirty="0" smtClean="0">
                <a:solidFill>
                  <a:srgbClr val="FFFFFF"/>
                </a:solidFill>
              </a:rPr>
              <a:t>Aucun</a:t>
            </a:r>
            <a:endParaRPr lang="fr-FR" sz="1600" b="1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4131731" y="289580"/>
            <a:ext cx="287999" cy="314789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r 29"/>
          <p:cNvGrpSpPr/>
          <p:nvPr/>
        </p:nvGrpSpPr>
        <p:grpSpPr>
          <a:xfrm>
            <a:off x="165097" y="3403599"/>
            <a:ext cx="9000608" cy="3166523"/>
            <a:chOff x="165097" y="3403599"/>
            <a:chExt cx="9000608" cy="3166523"/>
          </a:xfrm>
        </p:grpSpPr>
        <p:grpSp>
          <p:nvGrpSpPr>
            <p:cNvPr id="9" name="Grouper 8"/>
            <p:cNvGrpSpPr/>
            <p:nvPr/>
          </p:nvGrpSpPr>
          <p:grpSpPr>
            <a:xfrm>
              <a:off x="3983658" y="3403599"/>
              <a:ext cx="5182047" cy="3166523"/>
              <a:chOff x="3983658" y="3403599"/>
              <a:chExt cx="5182047" cy="3166523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83658" y="4070069"/>
                <a:ext cx="5148705" cy="2500053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4380192" y="3403599"/>
                <a:ext cx="4785513" cy="2159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030133" y="3985404"/>
                <a:ext cx="1574802" cy="2917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600" dirty="0" smtClean="0">
                    <a:solidFill>
                      <a:schemeClr val="tx1"/>
                    </a:solidFill>
                  </a:rPr>
                  <a:t>Température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502399" y="3968471"/>
                <a:ext cx="2596099" cy="3256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600" dirty="0" smtClean="0">
                    <a:solidFill>
                      <a:schemeClr val="tx1"/>
                    </a:solidFill>
                  </a:rPr>
                  <a:t>Couverture glace de mer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Espace réservé du contenu 2"/>
            <p:cNvSpPr txBox="1">
              <a:spLocks/>
            </p:cNvSpPr>
            <p:nvPr/>
          </p:nvSpPr>
          <p:spPr>
            <a:xfrm>
              <a:off x="165097" y="3663677"/>
              <a:ext cx="3928534" cy="612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600" dirty="0" smtClean="0"/>
                <a:t>Impact climatique important au sud</a:t>
              </a:r>
            </a:p>
            <a:p>
              <a:endParaRPr lang="fr-FR" dirty="0"/>
            </a:p>
          </p:txBody>
        </p:sp>
      </p:grpSp>
      <p:pic>
        <p:nvPicPr>
          <p:cNvPr id="45" name="Imag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6708" y="4444391"/>
            <a:ext cx="716583" cy="59884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327499" y="3404838"/>
            <a:ext cx="483820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C00000"/>
                </a:solidFill>
              </a:rPr>
              <a:t>Swingedouw et al. 2008</a:t>
            </a:r>
            <a:endParaRPr lang="fr-FR" sz="1400" dirty="0">
              <a:solidFill>
                <a:srgbClr val="C00000"/>
              </a:solidFill>
            </a:endParaRPr>
          </a:p>
        </p:txBody>
      </p:sp>
      <p:grpSp>
        <p:nvGrpSpPr>
          <p:cNvPr id="32" name="Grouper 31"/>
          <p:cNvGrpSpPr/>
          <p:nvPr/>
        </p:nvGrpSpPr>
        <p:grpSpPr>
          <a:xfrm>
            <a:off x="23662" y="4311011"/>
            <a:ext cx="3959996" cy="2410286"/>
            <a:chOff x="-3471334" y="4178141"/>
            <a:chExt cx="4097866" cy="2641600"/>
          </a:xfrm>
        </p:grpSpPr>
        <p:sp>
          <p:nvSpPr>
            <p:cNvPr id="31" name="Rectangle 30"/>
            <p:cNvSpPr/>
            <p:nvPr/>
          </p:nvSpPr>
          <p:spPr>
            <a:xfrm>
              <a:off x="-3471334" y="4178141"/>
              <a:ext cx="4097866" cy="26416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0" name="Group 4"/>
            <p:cNvGrpSpPr>
              <a:grpSpLocks/>
            </p:cNvGrpSpPr>
            <p:nvPr/>
          </p:nvGrpSpPr>
          <p:grpSpPr bwMode="auto">
            <a:xfrm>
              <a:off x="-3471333" y="4511125"/>
              <a:ext cx="3924300" cy="2084388"/>
              <a:chOff x="3288" y="1162"/>
              <a:chExt cx="2472" cy="1313"/>
            </a:xfrm>
          </p:grpSpPr>
          <p:sp>
            <p:nvSpPr>
              <p:cNvPr id="21" name="AutoShape 5"/>
              <p:cNvSpPr>
                <a:spLocks noChangeArrowheads="1"/>
              </p:cNvSpPr>
              <p:nvPr/>
            </p:nvSpPr>
            <p:spPr bwMode="auto">
              <a:xfrm>
                <a:off x="4171" y="1854"/>
                <a:ext cx="681" cy="621"/>
              </a:xfrm>
              <a:prstGeom prst="flowChartExtra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Line 6"/>
              <p:cNvSpPr>
                <a:spLocks noChangeShapeType="1"/>
              </p:cNvSpPr>
              <p:nvPr/>
            </p:nvSpPr>
            <p:spPr bwMode="auto">
              <a:xfrm>
                <a:off x="3515" y="1570"/>
                <a:ext cx="1905" cy="544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4649" y="1298"/>
                <a:ext cx="1111" cy="72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sz="3200" dirty="0">
                    <a:solidFill>
                      <a:srgbClr val="FFFFFF"/>
                    </a:solidFill>
                  </a:rPr>
                  <a:t>NADW</a:t>
                </a:r>
              </a:p>
            </p:txBody>
          </p:sp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3288" y="1162"/>
                <a:ext cx="817" cy="408"/>
              </a:xfrm>
              <a:prstGeom prst="ellipse">
                <a:avLst/>
              </a:prstGeom>
              <a:solidFill>
                <a:srgbClr val="00008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sz="2800" dirty="0">
                    <a:solidFill>
                      <a:schemeClr val="bg1"/>
                    </a:solidFill>
                  </a:rPr>
                  <a:t>AABW</a:t>
                </a:r>
              </a:p>
            </p:txBody>
          </p:sp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 flipH="1">
                <a:off x="5284" y="2024"/>
                <a:ext cx="91" cy="0"/>
              </a:xfrm>
              <a:prstGeom prst="line">
                <a:avLst/>
              </a:prstGeom>
              <a:noFill/>
              <a:ln w="76200" cmpd="sng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26" name="Line 10"/>
              <p:cNvSpPr>
                <a:spLocks noChangeShapeType="1"/>
              </p:cNvSpPr>
              <p:nvPr/>
            </p:nvSpPr>
            <p:spPr bwMode="auto">
              <a:xfrm flipH="1">
                <a:off x="3651" y="1162"/>
                <a:ext cx="136" cy="0"/>
              </a:xfrm>
              <a:prstGeom prst="line">
                <a:avLst/>
              </a:prstGeom>
              <a:noFill/>
              <a:ln w="76200" cmpd="sng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V="1">
                <a:off x="5239" y="1298"/>
                <a:ext cx="91" cy="0"/>
              </a:xfrm>
              <a:prstGeom prst="line">
                <a:avLst/>
              </a:prstGeom>
              <a:noFill/>
              <a:ln w="76200" cmpd="sng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28" name="Line 12"/>
              <p:cNvSpPr>
                <a:spLocks noChangeShapeType="1"/>
              </p:cNvSpPr>
              <p:nvPr/>
            </p:nvSpPr>
            <p:spPr bwMode="auto">
              <a:xfrm flipV="1">
                <a:off x="3696" y="1570"/>
                <a:ext cx="91" cy="0"/>
              </a:xfrm>
              <a:prstGeom prst="line">
                <a:avLst/>
              </a:prstGeom>
              <a:noFill/>
              <a:ln w="76200" cmpd="sng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43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013197" y="-67732"/>
            <a:ext cx="5130802" cy="552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Insolation saisonnière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8723" y="6423821"/>
            <a:ext cx="5103493" cy="552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800000"/>
                </a:solidFill>
              </a:rPr>
              <a:t>Swingedouw et al. 2009b</a:t>
            </a:r>
            <a:endParaRPr lang="fr-FR" sz="1400" dirty="0">
              <a:solidFill>
                <a:srgbClr val="8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84665" y="101598"/>
            <a:ext cx="4391544" cy="1336956"/>
          </a:xfrm>
        </p:spPr>
        <p:txBody>
          <a:bodyPr/>
          <a:lstStyle/>
          <a:p>
            <a:r>
              <a:rPr lang="fr-FR" dirty="0" smtClean="0"/>
              <a:t>Et dans le passé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398" y="1742294"/>
            <a:ext cx="3860799" cy="1644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/>
              <a:t>Différentes périodes chaudes et froides induisent une sensibilité de la THC différente au flux d’eau douce</a:t>
            </a:r>
          </a:p>
          <a:p>
            <a:pPr>
              <a:buFont typeface="Symbol" charset="0"/>
              <a:buChar char=""/>
            </a:pPr>
            <a:endParaRPr lang="fr-FR" dirty="0"/>
          </a:p>
          <a:p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724" y="338660"/>
            <a:ext cx="5095276" cy="3352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723" y="3943866"/>
            <a:ext cx="5095276" cy="26330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17793" y="372526"/>
            <a:ext cx="971997" cy="32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 smtClean="0">
                <a:solidFill>
                  <a:srgbClr val="0000FF"/>
                </a:solidFill>
              </a:rPr>
              <a:t>Pre-Ind</a:t>
            </a:r>
            <a:r>
              <a:rPr lang="fr-FR" sz="1600" b="1" dirty="0" smtClean="0">
                <a:solidFill>
                  <a:srgbClr val="0000FF"/>
                </a:solidFill>
              </a:rPr>
              <a:t>.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36271" y="1912678"/>
            <a:ext cx="861410" cy="32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rgbClr val="000000"/>
                </a:solidFill>
              </a:rPr>
              <a:t>126 </a:t>
            </a:r>
            <a:r>
              <a:rPr lang="fr-FR" sz="1600" b="1" dirty="0" err="1" smtClean="0">
                <a:solidFill>
                  <a:srgbClr val="000000"/>
                </a:solidFill>
              </a:rPr>
              <a:t>ky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36272" y="372526"/>
            <a:ext cx="717412" cy="32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rgbClr val="008000"/>
                </a:solidFill>
              </a:rPr>
              <a:t>6 </a:t>
            </a:r>
            <a:r>
              <a:rPr lang="fr-FR" sz="1600" b="1" dirty="0" err="1" smtClean="0">
                <a:solidFill>
                  <a:srgbClr val="008000"/>
                </a:solidFill>
              </a:rPr>
              <a:t>ky</a:t>
            </a:r>
            <a:endParaRPr lang="fr-FR" sz="1600" b="1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9472" y="1912678"/>
            <a:ext cx="717412" cy="32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21 </a:t>
            </a:r>
            <a:r>
              <a:rPr lang="fr-FR" sz="1600" b="1" dirty="0" err="1" smtClean="0">
                <a:solidFill>
                  <a:srgbClr val="FF0000"/>
                </a:solidFill>
              </a:rPr>
              <a:t>ky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62393" y="3708393"/>
            <a:ext cx="5130802" cy="552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Sensibilité </a:t>
            </a:r>
            <a:r>
              <a:rPr lang="fr-FR" dirty="0" smtClean="0">
                <a:solidFill>
                  <a:schemeClr val="tx1"/>
                </a:solidFill>
              </a:rPr>
              <a:t>THC </a:t>
            </a:r>
            <a:r>
              <a:rPr lang="fr-FR" dirty="0" err="1">
                <a:solidFill>
                  <a:schemeClr val="tx1"/>
                </a:solidFill>
              </a:rPr>
              <a:t>flx</a:t>
            </a:r>
            <a:r>
              <a:rPr lang="fr-FR" dirty="0">
                <a:solidFill>
                  <a:schemeClr val="tx1"/>
                </a:solidFill>
              </a:rPr>
              <a:t> eau douce</a:t>
            </a:r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8569325" y="5992021"/>
            <a:ext cx="574675" cy="431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fr-FR" sz="1600" b="1" dirty="0" smtClean="0">
                <a:solidFill>
                  <a:srgbClr val="FFFFFF"/>
                </a:solidFill>
              </a:rPr>
              <a:t>21ky</a:t>
            </a:r>
            <a:endParaRPr lang="fr-FR" sz="1600" b="1" dirty="0">
              <a:solidFill>
                <a:srgbClr val="FFFFFF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8569325" y="5448294"/>
            <a:ext cx="616757" cy="4318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fr-FR" sz="1600" b="1" dirty="0" smtClean="0">
                <a:solidFill>
                  <a:srgbClr val="FFFFFF"/>
                </a:solidFill>
              </a:rPr>
              <a:t>126ky</a:t>
            </a:r>
            <a:endParaRPr lang="fr-FR" sz="1600" b="1" dirty="0">
              <a:solidFill>
                <a:srgbClr val="FFFFFF"/>
              </a:solidFill>
            </a:endParaRP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8611407" y="5016494"/>
            <a:ext cx="574675" cy="4318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fr-FR" sz="1600" b="1" dirty="0" smtClean="0">
                <a:solidFill>
                  <a:srgbClr val="FFFFFF"/>
                </a:solidFill>
              </a:rPr>
              <a:t>0.1 </a:t>
            </a:r>
            <a:r>
              <a:rPr lang="fr-FR" sz="1600" b="1" dirty="0" err="1" smtClean="0">
                <a:solidFill>
                  <a:srgbClr val="FFFFFF"/>
                </a:solidFill>
              </a:rPr>
              <a:t>ky</a:t>
            </a:r>
            <a:endParaRPr lang="fr-FR" sz="1600" b="1" dirty="0">
              <a:solidFill>
                <a:srgbClr val="FFFFFF"/>
              </a:solidFill>
            </a:endParaRP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8594474" y="4484955"/>
            <a:ext cx="574675" cy="4318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txBody>
          <a:bodyPr wrap="none" anchor="ctr"/>
          <a:lstStyle/>
          <a:p>
            <a:pPr algn="ctr"/>
            <a:r>
              <a:rPr lang="fr-FR" sz="1600" b="1" dirty="0">
                <a:solidFill>
                  <a:srgbClr val="FFFFFF"/>
                </a:solidFill>
              </a:rPr>
              <a:t>6</a:t>
            </a:r>
            <a:r>
              <a:rPr lang="fr-FR" sz="1600" b="1" dirty="0" smtClean="0">
                <a:solidFill>
                  <a:srgbClr val="FFFFFF"/>
                </a:solidFill>
              </a:rPr>
              <a:t>ky</a:t>
            </a:r>
            <a:endParaRPr lang="fr-FR" sz="1600" b="1" dirty="0">
              <a:solidFill>
                <a:srgbClr val="FFFFFF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8161868" y="5016494"/>
            <a:ext cx="16932" cy="975527"/>
          </a:xfrm>
          <a:prstGeom prst="straightConnector1">
            <a:avLst/>
          </a:prstGeom>
          <a:ln w="57150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er 23"/>
          <p:cNvGrpSpPr/>
          <p:nvPr/>
        </p:nvGrpSpPr>
        <p:grpSpPr>
          <a:xfrm>
            <a:off x="50795" y="3202785"/>
            <a:ext cx="4013197" cy="3655215"/>
            <a:chOff x="50795" y="3202785"/>
            <a:chExt cx="4013197" cy="3655215"/>
          </a:xfrm>
        </p:grpSpPr>
        <p:grpSp>
          <p:nvGrpSpPr>
            <p:cNvPr id="15" name="Grouper 14"/>
            <p:cNvGrpSpPr/>
            <p:nvPr/>
          </p:nvGrpSpPr>
          <p:grpSpPr>
            <a:xfrm>
              <a:off x="50795" y="3202785"/>
              <a:ext cx="4013197" cy="3655215"/>
              <a:chOff x="50795" y="3202785"/>
              <a:chExt cx="4013197" cy="3655215"/>
            </a:xfrm>
          </p:grpSpPr>
          <p:pic>
            <p:nvPicPr>
              <p:cNvPr id="10" name="Image 9" descr="Fig7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398" y="4261107"/>
                <a:ext cx="3658644" cy="2596893"/>
              </a:xfrm>
              <a:prstGeom prst="rect">
                <a:avLst/>
              </a:prstGeom>
            </p:spPr>
          </p:pic>
          <p:sp>
            <p:nvSpPr>
              <p:cNvPr id="21" name="Espace réservé du contenu 2"/>
              <p:cNvSpPr txBox="1">
                <a:spLocks/>
              </p:cNvSpPr>
              <p:nvPr/>
            </p:nvSpPr>
            <p:spPr>
              <a:xfrm>
                <a:off x="50795" y="3202785"/>
                <a:ext cx="4013197" cy="16443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9250" indent="-349250" algn="l" defTabSz="914400" rtl="0" eaLnBrk="1" latinLnBrk="0" hangingPunct="1">
                  <a:spcBef>
                    <a:spcPts val="2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336550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2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6837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63650" indent="-2952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75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6225" indent="-282575" algn="l" defTabSz="914400" rtl="0" eaLnBrk="1" latinLnBrk="0" hangingPunct="1">
                  <a:spcBef>
                    <a:spcPts val="6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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28800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1177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398713" indent="-282575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SzPct val="110000"/>
                  <a:buFont typeface="Wingdings 2" pitchFamily="18" charset="2"/>
                  <a:buChar char="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689225" indent="-282575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10000"/>
                  <a:buFont typeface="Wingdings 2" pitchFamily="18" charset="2"/>
                  <a:buChar char="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 2" pitchFamily="18" charset="2"/>
                  <a:buNone/>
                </a:pPr>
                <a:r>
                  <a:rPr lang="fr-FR" sz="2000" dirty="0" smtClean="0"/>
                  <a:t>Le futur est moins sensible car convection déjà fortement affectée par augmentation SST</a:t>
                </a:r>
              </a:p>
              <a:p>
                <a:pPr>
                  <a:buFont typeface="Symbol" charset="0"/>
                  <a:buChar char=""/>
                </a:pPr>
                <a:endParaRPr lang="fr-FR" dirty="0" smtClean="0"/>
              </a:p>
              <a:p>
                <a:endParaRPr lang="fr-FR" dirty="0" smtClean="0"/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>
              <a:off x="1608668" y="4261107"/>
              <a:ext cx="20828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 smtClean="0">
                  <a:solidFill>
                    <a:srgbClr val="FF0000"/>
                  </a:solidFill>
                </a:rPr>
                <a:t>Ensemble 5 </a:t>
              </a:r>
              <a:r>
                <a:rPr lang="en-GB" sz="800" b="1" dirty="0" err="1" smtClean="0">
                  <a:solidFill>
                    <a:srgbClr val="FF0000"/>
                  </a:solidFill>
                </a:rPr>
                <a:t>modèles</a:t>
              </a:r>
              <a:r>
                <a:rPr lang="en-GB" sz="800" b="1" dirty="0" smtClean="0">
                  <a:solidFill>
                    <a:srgbClr val="FF0000"/>
                  </a:solidFill>
                </a:rPr>
                <a:t> </a:t>
              </a:r>
              <a:r>
                <a:rPr lang="en-GB" sz="800" b="1" dirty="0" err="1" smtClean="0">
                  <a:solidFill>
                    <a:srgbClr val="FF0000"/>
                  </a:solidFill>
                </a:rPr>
                <a:t>futur</a:t>
              </a:r>
              <a:endParaRPr lang="en-GB" sz="800" b="1" dirty="0" smtClean="0">
                <a:solidFill>
                  <a:srgbClr val="FF0000"/>
                </a:solidFill>
              </a:endParaRPr>
            </a:p>
            <a:p>
              <a:r>
                <a:rPr lang="en-GB" sz="800" b="1" dirty="0" smtClean="0"/>
                <a:t>Ensemble 5 </a:t>
              </a:r>
              <a:r>
                <a:rPr lang="en-GB" sz="800" b="1" dirty="0" err="1" smtClean="0"/>
                <a:t>modèles</a:t>
              </a:r>
              <a:r>
                <a:rPr lang="en-GB" sz="800" b="1" dirty="0" smtClean="0"/>
                <a:t> </a:t>
              </a:r>
              <a:r>
                <a:rPr lang="en-GB" sz="800" b="1" dirty="0" err="1" smtClean="0"/>
                <a:t>présent</a:t>
              </a:r>
              <a:endParaRPr lang="en-GB" sz="800" b="1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40267" y="4322662"/>
              <a:ext cx="96519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THC 26°N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743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5687"/>
            <a:ext cx="9144000" cy="644046"/>
          </a:xfrm>
        </p:spPr>
        <p:txBody>
          <a:bodyPr/>
          <a:lstStyle/>
          <a:p>
            <a:r>
              <a:rPr lang="fr-FR" sz="3600" dirty="0" smtClean="0"/>
              <a:t>Modélisation d’un Heinrich</a:t>
            </a:r>
            <a:endParaRPr lang="fr-FR" sz="3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34" y="3708639"/>
            <a:ext cx="4758266" cy="3149361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321733" y="1921933"/>
            <a:ext cx="3852334" cy="35983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600" dirty="0" smtClean="0"/>
              <a:t>Simulation avec IPSLCM4 de </a:t>
            </a:r>
            <a:r>
              <a:rPr lang="fr-FR" sz="2600" dirty="0" err="1" smtClean="0"/>
              <a:t>Masa</a:t>
            </a:r>
            <a:r>
              <a:rPr lang="fr-FR" sz="2600" dirty="0" smtClean="0"/>
              <a:t> Kageyama pour le DMG</a:t>
            </a:r>
          </a:p>
          <a:p>
            <a:r>
              <a:rPr lang="fr-FR" sz="2600" dirty="0" smtClean="0"/>
              <a:t>Utilisation modèle </a:t>
            </a:r>
            <a:r>
              <a:rPr lang="fr-FR" sz="2600" dirty="0" err="1" smtClean="0"/>
              <a:t>biogéochimie</a:t>
            </a:r>
            <a:r>
              <a:rPr lang="fr-FR" sz="2600" dirty="0" smtClean="0"/>
              <a:t> PISCES pour comparer production primaire au DMG: </a:t>
            </a:r>
            <a:r>
              <a:rPr lang="fr-FR" sz="2600" dirty="0" err="1" smtClean="0">
                <a:solidFill>
                  <a:srgbClr val="C00000"/>
                </a:solidFill>
              </a:rPr>
              <a:t>Mariotti</a:t>
            </a:r>
            <a:r>
              <a:rPr lang="fr-FR" sz="2600" dirty="0" smtClean="0">
                <a:solidFill>
                  <a:srgbClr val="C00000"/>
                </a:solidFill>
              </a:rPr>
              <a:t> et al. (2012)</a:t>
            </a:r>
          </a:p>
          <a:p>
            <a:pPr>
              <a:buFont typeface="Symbol" charset="0"/>
              <a:buChar char=""/>
            </a:pPr>
            <a:r>
              <a:rPr lang="fr-FR" sz="2600" dirty="0" smtClean="0"/>
              <a:t>Stage M2 de Sébastien le </a:t>
            </a:r>
            <a:r>
              <a:rPr lang="fr-FR" sz="2600" dirty="0" err="1" smtClean="0"/>
              <a:t>Clec’h</a:t>
            </a:r>
            <a:r>
              <a:rPr lang="fr-FR" sz="2600" dirty="0" smtClean="0"/>
              <a:t> en Janvier 2014 (collaboration F. </a:t>
            </a:r>
            <a:r>
              <a:rPr lang="fr-FR" sz="2600" dirty="0" err="1" smtClean="0"/>
              <a:t>Eynaud</a:t>
            </a:r>
            <a:r>
              <a:rPr lang="fr-FR" sz="2600" dirty="0" smtClean="0"/>
              <a:t>)</a:t>
            </a:r>
          </a:p>
          <a:p>
            <a:pPr>
              <a:buFont typeface="Symbol" charset="0"/>
              <a:buChar char=""/>
            </a:pPr>
            <a:endParaRPr lang="fr-FR" dirty="0"/>
          </a:p>
          <a:p>
            <a:endParaRPr lang="fr-FR" dirty="0" smtClean="0">
              <a:solidFill>
                <a:srgbClr val="C00000"/>
              </a:solidFill>
            </a:endParaRPr>
          </a:p>
          <a:p>
            <a:pPr>
              <a:buFont typeface="Symbol" charset="0"/>
              <a:buChar char=""/>
            </a:pPr>
            <a:endParaRPr lang="fr-FR" dirty="0" smtClean="0"/>
          </a:p>
          <a:p>
            <a:pPr marL="0" indent="0">
              <a:buFont typeface="Wingdings 2" pitchFamily="18" charset="2"/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marL="0" indent="0">
              <a:buFont typeface="Wingdings 2" pitchFamily="18" charset="2"/>
              <a:buNone/>
            </a:pPr>
            <a:endParaRPr lang="fr-FR" dirty="0" smtClean="0"/>
          </a:p>
          <a:p>
            <a:endParaRPr lang="fr-FR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744119" y="2034372"/>
            <a:ext cx="626533" cy="920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744119" y="3455738"/>
            <a:ext cx="4134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Réponse PISCES à un Heinrich</a:t>
            </a:r>
            <a:endParaRPr lang="fr-FR" sz="1600" dirty="0"/>
          </a:p>
        </p:txBody>
      </p:sp>
      <p:sp>
        <p:nvSpPr>
          <p:cNvPr id="14" name="Ellipse 13"/>
          <p:cNvSpPr/>
          <p:nvPr/>
        </p:nvSpPr>
        <p:spPr>
          <a:xfrm>
            <a:off x="6558641" y="5935136"/>
            <a:ext cx="898331" cy="43370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905" y="1025134"/>
            <a:ext cx="4058611" cy="235507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282" y="904658"/>
            <a:ext cx="480917" cy="45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7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705185"/>
          </a:xfrm>
        </p:spPr>
        <p:txBody>
          <a:bodyPr/>
          <a:lstStyle/>
          <a:p>
            <a:r>
              <a:rPr lang="en-GB" sz="3600" dirty="0" err="1" smtClean="0"/>
              <a:t>Amélioration</a:t>
            </a:r>
            <a:r>
              <a:rPr lang="en-GB" sz="3600" dirty="0" smtClean="0"/>
              <a:t> </a:t>
            </a:r>
            <a:r>
              <a:rPr lang="en-GB" sz="3600" dirty="0" err="1" smtClean="0"/>
              <a:t>protocole</a:t>
            </a:r>
            <a:r>
              <a:rPr lang="en-GB" sz="3600" dirty="0" smtClean="0"/>
              <a:t> </a:t>
            </a:r>
            <a:r>
              <a:rPr lang="en-GB" sz="3600" dirty="0" err="1" smtClean="0"/>
              <a:t>expérimental</a:t>
            </a:r>
            <a:endParaRPr lang="en-GB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550" y="1456267"/>
            <a:ext cx="5319718" cy="377613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On met </a:t>
            </a:r>
            <a:r>
              <a:rPr lang="en-GB" sz="2000" dirty="0" err="1" smtClean="0"/>
              <a:t>l’eau</a:t>
            </a:r>
            <a:r>
              <a:rPr lang="en-GB" sz="2000" dirty="0" smtClean="0"/>
              <a:t> </a:t>
            </a:r>
            <a:r>
              <a:rPr lang="en-GB" sz="2000" dirty="0" err="1" smtClean="0"/>
              <a:t>douce</a:t>
            </a:r>
            <a:r>
              <a:rPr lang="en-GB" sz="2000" dirty="0"/>
              <a:t> </a:t>
            </a:r>
            <a:r>
              <a:rPr lang="en-GB" sz="2000" dirty="0" smtClean="0"/>
              <a:t>en </a:t>
            </a:r>
            <a:r>
              <a:rPr lang="en-GB" sz="2000" dirty="0" err="1" smtClean="0"/>
              <a:t>prenant</a:t>
            </a:r>
            <a:r>
              <a:rPr lang="en-GB" sz="2000" dirty="0" smtClean="0"/>
              <a:t> en </a:t>
            </a:r>
            <a:r>
              <a:rPr lang="en-GB" sz="2000" dirty="0" err="1" smtClean="0"/>
              <a:t>compte</a:t>
            </a:r>
            <a:r>
              <a:rPr lang="en-GB" sz="2000" dirty="0" smtClean="0"/>
              <a:t> la </a:t>
            </a:r>
            <a:r>
              <a:rPr lang="en-GB" sz="2000" dirty="0" err="1" smtClean="0"/>
              <a:t>dérive</a:t>
            </a:r>
            <a:r>
              <a:rPr lang="en-GB" sz="2000" dirty="0" smtClean="0"/>
              <a:t> </a:t>
            </a:r>
            <a:r>
              <a:rPr lang="en-GB" sz="2000" dirty="0" err="1" smtClean="0"/>
              <a:t>liée</a:t>
            </a:r>
            <a:r>
              <a:rPr lang="en-GB" sz="2000" dirty="0" smtClean="0"/>
              <a:t> aux icebergs</a:t>
            </a:r>
          </a:p>
          <a:p>
            <a:r>
              <a:rPr lang="en-GB" sz="2000" dirty="0" smtClean="0"/>
              <a:t>On </a:t>
            </a:r>
            <a:r>
              <a:rPr lang="en-GB" sz="2000" dirty="0" err="1" smtClean="0"/>
              <a:t>prend</a:t>
            </a:r>
            <a:r>
              <a:rPr lang="en-GB" sz="2000" dirty="0" smtClean="0"/>
              <a:t> </a:t>
            </a:r>
            <a:r>
              <a:rPr lang="en-GB" sz="2000" dirty="0" err="1" smtClean="0"/>
              <a:t>également</a:t>
            </a:r>
            <a:r>
              <a:rPr lang="en-GB" sz="2000" dirty="0" smtClean="0"/>
              <a:t> en </a:t>
            </a:r>
            <a:r>
              <a:rPr lang="en-GB" sz="2000" dirty="0" err="1" smtClean="0"/>
              <a:t>compte</a:t>
            </a:r>
            <a:r>
              <a:rPr lang="en-GB" sz="2000" dirty="0" smtClean="0"/>
              <a:t> le </a:t>
            </a:r>
            <a:r>
              <a:rPr lang="en-GB" sz="2000" dirty="0" err="1" smtClean="0"/>
              <a:t>sud</a:t>
            </a:r>
            <a:endParaRPr lang="en-GB" sz="2000" dirty="0" smtClean="0"/>
          </a:p>
          <a:p>
            <a:r>
              <a:rPr lang="en-GB" sz="2000" dirty="0" smtClean="0"/>
              <a:t>4 </a:t>
            </a:r>
            <a:r>
              <a:rPr lang="en-GB" sz="2000" dirty="0" err="1" smtClean="0"/>
              <a:t>modèles</a:t>
            </a:r>
            <a:r>
              <a:rPr lang="en-GB" sz="2000" dirty="0" smtClean="0"/>
              <a:t> </a:t>
            </a:r>
            <a:r>
              <a:rPr lang="en-GB" sz="2000" dirty="0" err="1" smtClean="0"/>
              <a:t>européens</a:t>
            </a:r>
            <a:endParaRPr lang="en-GB" sz="20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467" y="1843040"/>
            <a:ext cx="3420533" cy="5041101"/>
          </a:xfrm>
          <a:prstGeom prst="rect">
            <a:avLst/>
          </a:prstGeom>
        </p:spPr>
      </p:pic>
      <p:grpSp>
        <p:nvGrpSpPr>
          <p:cNvPr id="9" name="Grouper 8"/>
          <p:cNvGrpSpPr/>
          <p:nvPr/>
        </p:nvGrpSpPr>
        <p:grpSpPr>
          <a:xfrm>
            <a:off x="736600" y="3699933"/>
            <a:ext cx="4783667" cy="3158067"/>
            <a:chOff x="3304240" y="2943024"/>
            <a:chExt cx="2968236" cy="245870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4240" y="2943024"/>
              <a:ext cx="2798901" cy="2458709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359402" y="4076273"/>
              <a:ext cx="9130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Antarctic</a:t>
              </a:r>
              <a:endParaRPr lang="en-GB" sz="11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264942" y="4702806"/>
              <a:ext cx="9130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err="1" smtClean="0"/>
                <a:t>Groenland</a:t>
              </a:r>
              <a:endParaRPr lang="en-GB" sz="1100" dirty="0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652" y="880497"/>
            <a:ext cx="178392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0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7" y="1"/>
            <a:ext cx="3877733" cy="33527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9410"/>
            <a:ext cx="4961467" cy="1316857"/>
          </a:xfrm>
        </p:spPr>
        <p:txBody>
          <a:bodyPr/>
          <a:lstStyle/>
          <a:p>
            <a:r>
              <a:rPr lang="fr-FR" sz="3600" dirty="0" smtClean="0"/>
              <a:t>Effet de la fonte des calottes à l’</a:t>
            </a:r>
            <a:r>
              <a:rPr lang="fr-FR" sz="3600" dirty="0" err="1" smtClean="0"/>
              <a:t>Eemien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866" y="2438399"/>
            <a:ext cx="3970867" cy="2751667"/>
          </a:xfrm>
        </p:spPr>
        <p:txBody>
          <a:bodyPr>
            <a:normAutofit/>
          </a:bodyPr>
          <a:lstStyle/>
          <a:p>
            <a:r>
              <a:rPr lang="fr-FR" sz="2000" dirty="0" smtClean="0"/>
              <a:t>Comparaison modèle-données 126, 122 </a:t>
            </a:r>
            <a:r>
              <a:rPr lang="fr-FR" sz="2000" dirty="0" err="1" smtClean="0"/>
              <a:t>ky</a:t>
            </a:r>
            <a:r>
              <a:rPr lang="fr-FR" sz="2000" dirty="0" smtClean="0"/>
              <a:t> (</a:t>
            </a:r>
            <a:r>
              <a:rPr lang="fr-FR" sz="2000" dirty="0" err="1" smtClean="0">
                <a:solidFill>
                  <a:srgbClr val="C00000"/>
                </a:solidFill>
              </a:rPr>
              <a:t>Govin</a:t>
            </a:r>
            <a:r>
              <a:rPr lang="fr-FR" sz="2000" dirty="0" smtClean="0">
                <a:solidFill>
                  <a:srgbClr val="C00000"/>
                </a:solidFill>
              </a:rPr>
              <a:t> et al. 2012</a:t>
            </a:r>
            <a:r>
              <a:rPr lang="fr-FR" sz="2000" dirty="0" smtClean="0"/>
              <a:t>)</a:t>
            </a:r>
            <a:endParaRPr lang="fr-FR" sz="2000" dirty="0"/>
          </a:p>
          <a:p>
            <a:r>
              <a:rPr lang="fr-FR" sz="2000" dirty="0" smtClean="0"/>
              <a:t>Besoin d’un flux d’eau pour expliquer délai de réchauffement en </a:t>
            </a:r>
            <a:r>
              <a:rPr lang="fr-FR" sz="2000" dirty="0" err="1" smtClean="0"/>
              <a:t>Atl</a:t>
            </a:r>
            <a:r>
              <a:rPr lang="fr-FR" sz="2000" dirty="0" smtClean="0"/>
              <a:t>. Nord</a:t>
            </a:r>
          </a:p>
          <a:p>
            <a:pPr>
              <a:buFont typeface="Symbol" charset="0"/>
              <a:buChar char="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</p:txBody>
      </p:sp>
      <p:grpSp>
        <p:nvGrpSpPr>
          <p:cNvPr id="15" name="Grouper 14"/>
          <p:cNvGrpSpPr/>
          <p:nvPr/>
        </p:nvGrpSpPr>
        <p:grpSpPr>
          <a:xfrm>
            <a:off x="4190052" y="3258002"/>
            <a:ext cx="4958675" cy="3599998"/>
            <a:chOff x="4079981" y="3258002"/>
            <a:chExt cx="4958675" cy="359999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9981" y="3258002"/>
              <a:ext cx="4233333" cy="3599998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3314" y="3852333"/>
              <a:ext cx="725342" cy="2675466"/>
            </a:xfrm>
            <a:prstGeom prst="rect">
              <a:avLst/>
            </a:prstGeom>
          </p:spPr>
        </p:pic>
      </p:grpSp>
      <p:pic>
        <p:nvPicPr>
          <p:cNvPr id="8" name="Image 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851074" y="3333166"/>
            <a:ext cx="4360660" cy="35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51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301" y="-673"/>
            <a:ext cx="5168902" cy="1734506"/>
          </a:xfrm>
        </p:spPr>
        <p:txBody>
          <a:bodyPr/>
          <a:lstStyle/>
          <a:p>
            <a:r>
              <a:rPr lang="fr-FR" sz="2800" dirty="0" err="1" smtClean="0"/>
              <a:t>Téléconnections</a:t>
            </a:r>
            <a:r>
              <a:rPr lang="fr-FR" sz="2800" dirty="0" smtClean="0"/>
              <a:t> antarctique lors de la dernière période glaciaire?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5465" y="1733833"/>
            <a:ext cx="4555068" cy="38287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sz="2000" dirty="0" smtClean="0"/>
              <a:t>Analyse de différentes carottes d’Antarctique (</a:t>
            </a:r>
            <a:r>
              <a:rPr lang="fr-FR" sz="2000" dirty="0" err="1" smtClean="0">
                <a:solidFill>
                  <a:srgbClr val="C00000"/>
                </a:solidFill>
              </a:rPr>
              <a:t>Buiron</a:t>
            </a:r>
            <a:r>
              <a:rPr lang="fr-FR" sz="2000" dirty="0" smtClean="0">
                <a:solidFill>
                  <a:srgbClr val="C00000"/>
                </a:solidFill>
              </a:rPr>
              <a:t> et al. 2012</a:t>
            </a:r>
            <a:r>
              <a:rPr lang="fr-FR" sz="2000" dirty="0" smtClean="0"/>
              <a:t>) pour les événements rapides</a:t>
            </a:r>
          </a:p>
          <a:p>
            <a:r>
              <a:rPr lang="fr-FR" sz="2000" dirty="0" smtClean="0"/>
              <a:t>Pas d’évidence de différences zonales comme dans les modèles en réponse à un flux d’eau douce</a:t>
            </a:r>
          </a:p>
          <a:p>
            <a:pPr>
              <a:buFont typeface="Symbol" charset="0"/>
              <a:buChar char=""/>
            </a:pPr>
            <a:endParaRPr lang="fr-FR" sz="2000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818" y="0"/>
            <a:ext cx="4234931" cy="33949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069" y="3462677"/>
            <a:ext cx="4234931" cy="3390900"/>
          </a:xfrm>
          <a:prstGeom prst="rect">
            <a:avLst/>
          </a:prstGeom>
        </p:spPr>
      </p:pic>
      <p:grpSp>
        <p:nvGrpSpPr>
          <p:cNvPr id="13" name="Grouper 12"/>
          <p:cNvGrpSpPr/>
          <p:nvPr/>
        </p:nvGrpSpPr>
        <p:grpSpPr>
          <a:xfrm>
            <a:off x="5495386" y="4376104"/>
            <a:ext cx="1430056" cy="1405467"/>
            <a:chOff x="-4021150" y="329039"/>
            <a:chExt cx="1430056" cy="1405467"/>
          </a:xfrm>
        </p:grpSpPr>
        <p:cxnSp>
          <p:nvCxnSpPr>
            <p:cNvPr id="10" name="Connecteur droit avec flèche 9"/>
            <p:cNvCxnSpPr/>
            <p:nvPr/>
          </p:nvCxnSpPr>
          <p:spPr bwMode="auto">
            <a:xfrm>
              <a:off x="-3031067" y="1714576"/>
              <a:ext cx="439973" cy="2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orme libre 10"/>
            <p:cNvSpPr/>
            <p:nvPr/>
          </p:nvSpPr>
          <p:spPr>
            <a:xfrm>
              <a:off x="-4021150" y="329039"/>
              <a:ext cx="990083" cy="1405467"/>
            </a:xfrm>
            <a:custGeom>
              <a:avLst/>
              <a:gdLst>
                <a:gd name="connsiteX0" fmla="*/ 7950 w 990083"/>
                <a:gd name="connsiteY0" fmla="*/ 0 h 1405467"/>
                <a:gd name="connsiteX1" fmla="*/ 143417 w 990083"/>
                <a:gd name="connsiteY1" fmla="*/ 745067 h 1405467"/>
                <a:gd name="connsiteX2" fmla="*/ 990083 w 990083"/>
                <a:gd name="connsiteY2" fmla="*/ 1405467 h 1405467"/>
                <a:gd name="connsiteX3" fmla="*/ 990083 w 990083"/>
                <a:gd name="connsiteY3" fmla="*/ 1405467 h 140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0083" h="1405467">
                  <a:moveTo>
                    <a:pt x="7950" y="0"/>
                  </a:moveTo>
                  <a:cubicBezTo>
                    <a:pt x="-6161" y="255411"/>
                    <a:pt x="-20272" y="510823"/>
                    <a:pt x="143417" y="745067"/>
                  </a:cubicBezTo>
                  <a:cubicBezTo>
                    <a:pt x="307106" y="979311"/>
                    <a:pt x="990083" y="1405467"/>
                    <a:pt x="990083" y="1405467"/>
                  </a:cubicBezTo>
                  <a:lnTo>
                    <a:pt x="990083" y="1405467"/>
                  </a:lnTo>
                </a:path>
              </a:pathLst>
            </a:custGeom>
            <a:ln w="762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5147733" y="3522134"/>
            <a:ext cx="3996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Réponse pression de surface à un Heinrich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031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455449"/>
            <a:ext cx="8042276" cy="1336956"/>
          </a:xfrm>
        </p:spPr>
        <p:txBody>
          <a:bodyPr/>
          <a:lstStyle/>
          <a:p>
            <a:r>
              <a:rPr lang="fr-FR" dirty="0" smtClean="0"/>
              <a:t>Outils et données utilisés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977" y="1820347"/>
            <a:ext cx="5368165" cy="1840660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Modèles numériques :</a:t>
            </a:r>
          </a:p>
          <a:p>
            <a:pPr lvl="1"/>
            <a:r>
              <a:rPr lang="fr-FR" dirty="0" err="1" smtClean="0"/>
              <a:t>AOGCMs</a:t>
            </a:r>
            <a:r>
              <a:rPr lang="fr-FR" dirty="0" smtClean="0"/>
              <a:t>: IPSL</a:t>
            </a:r>
            <a:r>
              <a:rPr lang="fr-FR" dirty="0"/>
              <a:t>-CM4-5, CNRM-CM3</a:t>
            </a:r>
          </a:p>
          <a:p>
            <a:pPr lvl="1"/>
            <a:r>
              <a:rPr lang="fr-FR" dirty="0" err="1" smtClean="0"/>
              <a:t>EMICs</a:t>
            </a:r>
            <a:r>
              <a:rPr lang="fr-FR" dirty="0" smtClean="0"/>
              <a:t>: LOVECLIM</a:t>
            </a:r>
            <a:endParaRPr lang="fr-FR" dirty="0"/>
          </a:p>
          <a:p>
            <a:pPr lvl="1"/>
            <a:r>
              <a:rPr lang="fr-FR" dirty="0" err="1" smtClean="0"/>
              <a:t>Biogéochimie</a:t>
            </a:r>
            <a:r>
              <a:rPr lang="fr-FR" dirty="0" smtClean="0"/>
              <a:t> : PISCES</a:t>
            </a:r>
          </a:p>
          <a:p>
            <a:pPr lvl="1"/>
            <a:endParaRPr lang="fr-FR" dirty="0"/>
          </a:p>
          <a:p>
            <a:pPr lvl="1"/>
            <a:endParaRPr lang="fr-FR" sz="900" dirty="0"/>
          </a:p>
        </p:txBody>
      </p:sp>
      <p:grpSp>
        <p:nvGrpSpPr>
          <p:cNvPr id="5" name="Grouper 148"/>
          <p:cNvGrpSpPr>
            <a:grpSpLocks noChangeAspect="1"/>
          </p:cNvGrpSpPr>
          <p:nvPr/>
        </p:nvGrpSpPr>
        <p:grpSpPr bwMode="auto">
          <a:xfrm>
            <a:off x="4629256" y="998874"/>
            <a:ext cx="4963819" cy="2836521"/>
            <a:chOff x="0" y="908050"/>
            <a:chExt cx="9826625" cy="5580807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1871663" y="1609725"/>
              <a:ext cx="5943600" cy="4343400"/>
            </a:xfrm>
            <a:prstGeom prst="ellips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63" y="2981325"/>
              <a:ext cx="1357312" cy="130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310062" y="1143000"/>
              <a:ext cx="2438399" cy="1362076"/>
              <a:chOff x="2715" y="720"/>
              <a:chExt cx="1536" cy="858"/>
            </a:xfrm>
          </p:grpSpPr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0" y="720"/>
                <a:ext cx="861" cy="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32" name="AutoShape 8"/>
              <p:cNvSpPr>
                <a:spLocks noChangeArrowheads="1"/>
              </p:cNvSpPr>
              <p:nvPr/>
            </p:nvSpPr>
            <p:spPr bwMode="auto">
              <a:xfrm>
                <a:off x="2715" y="864"/>
                <a:ext cx="374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50 w 21600"/>
                  <a:gd name="T13" fmla="*/ 5383 h 21600"/>
                  <a:gd name="T14" fmla="*/ 18886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6824660" y="2208213"/>
              <a:ext cx="1492250" cy="2439988"/>
              <a:chOff x="4299" y="1391"/>
              <a:chExt cx="940" cy="1537"/>
            </a:xfrm>
          </p:grpSpPr>
          <p:pic>
            <p:nvPicPr>
              <p:cNvPr id="29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9" y="1968"/>
                <a:ext cx="940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30" name="AutoShape 11"/>
              <p:cNvSpPr>
                <a:spLocks noChangeArrowheads="1"/>
              </p:cNvSpPr>
              <p:nvPr/>
            </p:nvSpPr>
            <p:spPr bwMode="auto">
              <a:xfrm rot="2460000">
                <a:off x="4348" y="1391"/>
                <a:ext cx="375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98 w 21600"/>
                  <a:gd name="T13" fmla="*/ 5383 h 21600"/>
                  <a:gd name="T14" fmla="*/ 18893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5154613" y="4914901"/>
              <a:ext cx="2282825" cy="1485900"/>
              <a:chOff x="3247" y="3096"/>
              <a:chExt cx="1438" cy="936"/>
            </a:xfrm>
          </p:grpSpPr>
          <p:pic>
            <p:nvPicPr>
              <p:cNvPr id="27" name="Picture 1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7" y="3174"/>
                <a:ext cx="908" cy="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" name="AutoShape 14"/>
              <p:cNvSpPr>
                <a:spLocks noChangeArrowheads="1"/>
              </p:cNvSpPr>
              <p:nvPr/>
            </p:nvSpPr>
            <p:spPr bwMode="auto">
              <a:xfrm rot="8100000">
                <a:off x="4311" y="3096"/>
                <a:ext cx="374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50 w 21600"/>
                  <a:gd name="T13" fmla="*/ 5383 h 21600"/>
                  <a:gd name="T14" fmla="*/ 18886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2319338" y="4962527"/>
              <a:ext cx="2357438" cy="1300163"/>
              <a:chOff x="1461" y="3126"/>
              <a:chExt cx="1485" cy="819"/>
            </a:xfrm>
          </p:grpSpPr>
          <p:pic>
            <p:nvPicPr>
              <p:cNvPr id="25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1" y="3126"/>
                <a:ext cx="870" cy="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6" name="AutoShape 17"/>
              <p:cNvSpPr>
                <a:spLocks noChangeArrowheads="1"/>
              </p:cNvSpPr>
              <p:nvPr/>
            </p:nvSpPr>
            <p:spPr bwMode="auto">
              <a:xfrm rot="-10620000">
                <a:off x="2572" y="3607"/>
                <a:ext cx="374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50 w 21600"/>
                  <a:gd name="T13" fmla="*/ 5383 h 21600"/>
                  <a:gd name="T14" fmla="*/ 18886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2" name="AutoShape 18"/>
            <p:cNvSpPr>
              <a:spLocks noChangeArrowheads="1"/>
            </p:cNvSpPr>
            <p:nvPr/>
          </p:nvSpPr>
          <p:spPr bwMode="auto">
            <a:xfrm rot="-7140000">
              <a:off x="1859756" y="4442619"/>
              <a:ext cx="593725" cy="509588"/>
            </a:xfrm>
            <a:custGeom>
              <a:avLst/>
              <a:gdLst>
                <a:gd name="T0" fmla="*/ 336441858 w 21600"/>
                <a:gd name="T1" fmla="*/ 0 h 21600"/>
                <a:gd name="T2" fmla="*/ 0 w 21600"/>
                <a:gd name="T3" fmla="*/ 141814306 h 21600"/>
                <a:gd name="T4" fmla="*/ 336441858 w 21600"/>
                <a:gd name="T5" fmla="*/ 283628636 h 21600"/>
                <a:gd name="T6" fmla="*/ 448588896 w 21600"/>
                <a:gd name="T7" fmla="*/ 141814306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00CC99"/>
                </a:gs>
                <a:gs pos="100000">
                  <a:srgbClr val="CCCC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3" name="Group 19"/>
            <p:cNvGrpSpPr>
              <a:grpSpLocks/>
            </p:cNvGrpSpPr>
            <p:nvPr/>
          </p:nvGrpSpPr>
          <p:grpSpPr bwMode="auto">
            <a:xfrm>
              <a:off x="2098676" y="1219200"/>
              <a:ext cx="1906588" cy="1585913"/>
              <a:chOff x="1322" y="768"/>
              <a:chExt cx="1201" cy="999"/>
            </a:xfrm>
          </p:grpSpPr>
          <p:sp>
            <p:nvSpPr>
              <p:cNvPr id="22" name="Oval 20"/>
              <p:cNvSpPr>
                <a:spLocks noChangeArrowheads="1"/>
              </p:cNvSpPr>
              <p:nvPr/>
            </p:nvSpPr>
            <p:spPr bwMode="auto">
              <a:xfrm>
                <a:off x="1707" y="768"/>
                <a:ext cx="816" cy="816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AutoShape 21"/>
              <p:cNvSpPr>
                <a:spLocks noChangeArrowheads="1"/>
              </p:cNvSpPr>
              <p:nvPr/>
            </p:nvSpPr>
            <p:spPr bwMode="auto">
              <a:xfrm rot="-2700000">
                <a:off x="1322" y="1446"/>
                <a:ext cx="374" cy="32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350 w 21600"/>
                  <a:gd name="T13" fmla="*/ 5383 h 21600"/>
                  <a:gd name="T14" fmla="*/ 18886 w 21600"/>
                  <a:gd name="T15" fmla="*/ 16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CC99"/>
                  </a:gs>
                  <a:gs pos="100000">
                    <a:srgbClr val="CCCC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aphicFrame>
            <p:nvGraphicFramePr>
              <p:cNvPr id="24" name="Object 2"/>
              <p:cNvGraphicFramePr>
                <a:graphicFrameLocks noChangeAspect="1"/>
              </p:cNvGraphicFramePr>
              <p:nvPr/>
            </p:nvGraphicFramePr>
            <p:xfrm>
              <a:off x="1749" y="1062"/>
              <a:ext cx="695" cy="2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80" name="Équation" r:id="rId8" imgW="1054100" imgH="368300" progId="Equation.3">
                      <p:embed/>
                    </p:oleObj>
                  </mc:Choice>
                  <mc:Fallback>
                    <p:oleObj name="Équation" r:id="rId8" imgW="1054100" imgH="3683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49" y="1062"/>
                            <a:ext cx="695" cy="243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" name="Text Box 23"/>
            <p:cNvSpPr txBox="1">
              <a:spLocks noChangeArrowheads="1"/>
            </p:cNvSpPr>
            <p:nvPr/>
          </p:nvSpPr>
          <p:spPr bwMode="auto">
            <a:xfrm>
              <a:off x="3419801" y="3417803"/>
              <a:ext cx="2880949" cy="461213"/>
            </a:xfrm>
            <a:prstGeom prst="rect">
              <a:avLst/>
            </a:prstGeom>
            <a:noFill/>
            <a:ln w="9360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4400" b="1" dirty="0">
                <a:solidFill>
                  <a:srgbClr val="800000"/>
                </a:solidFill>
              </a:endParaRPr>
            </a:p>
          </p:txBody>
        </p:sp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>
              <a:off x="228600" y="6248400"/>
              <a:ext cx="1905000" cy="240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250"/>
                </a:spcBef>
                <a:buClr>
                  <a:srgbClr val="FFFFFF"/>
                </a:buClr>
                <a:buSzPct val="100000"/>
                <a:buFont typeface="Verdana" charset="0"/>
                <a:buNone/>
              </a:pPr>
              <a:endParaRPr lang="en-GB" sz="2000" dirty="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827371" y="1196510"/>
              <a:ext cx="2374979" cy="7190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6588209" y="908050"/>
              <a:ext cx="2374980" cy="2772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7451645" y="2276332"/>
              <a:ext cx="2374980" cy="2772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0" y="3573447"/>
              <a:ext cx="1547608" cy="2772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20" name="Text Box 30"/>
            <p:cNvSpPr txBox="1">
              <a:spLocks noChangeAspect="1" noChangeArrowheads="1"/>
            </p:cNvSpPr>
            <p:nvPr/>
          </p:nvSpPr>
          <p:spPr bwMode="auto">
            <a:xfrm>
              <a:off x="6589270" y="5805209"/>
              <a:ext cx="1925273" cy="2247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  <p:sp>
          <p:nvSpPr>
            <p:cNvPr id="21" name="Text Box 31"/>
            <p:cNvSpPr txBox="1">
              <a:spLocks noChangeArrowheads="1"/>
            </p:cNvSpPr>
            <p:nvPr/>
          </p:nvSpPr>
          <p:spPr bwMode="auto">
            <a:xfrm>
              <a:off x="467783" y="5445584"/>
              <a:ext cx="2374980" cy="2770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1125"/>
                </a:spcBef>
                <a:buClr>
                  <a:srgbClr val="FFC900"/>
                </a:buClr>
                <a:buSzPct val="100000"/>
                <a:buFont typeface="Verdana" charset="0"/>
                <a:buNone/>
              </a:pPr>
              <a:endParaRPr lang="en-GB" sz="2400" b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54" name="Grouper 53"/>
          <p:cNvGrpSpPr/>
          <p:nvPr/>
        </p:nvGrpSpPr>
        <p:grpSpPr>
          <a:xfrm>
            <a:off x="4729338" y="4131523"/>
            <a:ext cx="4135631" cy="1675770"/>
            <a:chOff x="4729338" y="4131523"/>
            <a:chExt cx="4135631" cy="1675770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9338" y="4131523"/>
              <a:ext cx="1633607" cy="1050706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69865" y="4131523"/>
              <a:ext cx="965515" cy="1287353"/>
            </a:xfrm>
            <a:prstGeom prst="rect">
              <a:avLst/>
            </a:prstGeom>
          </p:spPr>
        </p:pic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08142" y="4131523"/>
              <a:ext cx="1256827" cy="1675770"/>
            </a:xfrm>
            <a:prstGeom prst="rect">
              <a:avLst/>
            </a:prstGeom>
          </p:spPr>
        </p:pic>
      </p:grpSp>
      <p:sp>
        <p:nvSpPr>
          <p:cNvPr id="51" name="Espace réservé du contenu 2"/>
          <p:cNvSpPr txBox="1">
            <a:spLocks/>
          </p:cNvSpPr>
          <p:nvPr/>
        </p:nvSpPr>
        <p:spPr>
          <a:xfrm>
            <a:off x="58976" y="3909177"/>
            <a:ext cx="5071823" cy="1608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lvl="1" indent="0">
              <a:buNone/>
            </a:pPr>
            <a:endParaRPr lang="fr-FR" sz="900" dirty="0" smtClean="0"/>
          </a:p>
          <a:p>
            <a:r>
              <a:rPr lang="fr-FR" dirty="0" smtClean="0"/>
              <a:t>Observations :</a:t>
            </a:r>
          </a:p>
          <a:p>
            <a:pPr lvl="1"/>
            <a:r>
              <a:rPr lang="fr-FR" dirty="0"/>
              <a:t>5</a:t>
            </a:r>
            <a:r>
              <a:rPr lang="fr-FR" dirty="0" smtClean="0"/>
              <a:t>0 dernières années</a:t>
            </a:r>
          </a:p>
          <a:p>
            <a:pPr lvl="1"/>
            <a:r>
              <a:rPr lang="fr-FR" dirty="0" smtClean="0"/>
              <a:t>Reconstructions </a:t>
            </a:r>
            <a:r>
              <a:rPr lang="fr-FR" dirty="0" err="1" smtClean="0"/>
              <a:t>paléoclimatiques</a:t>
            </a:r>
            <a:endParaRPr lang="fr-FR" dirty="0"/>
          </a:p>
        </p:txBody>
      </p:sp>
      <p:grpSp>
        <p:nvGrpSpPr>
          <p:cNvPr id="39" name="Grouper 38"/>
          <p:cNvGrpSpPr/>
          <p:nvPr/>
        </p:nvGrpSpPr>
        <p:grpSpPr>
          <a:xfrm>
            <a:off x="106787" y="5666573"/>
            <a:ext cx="8403199" cy="1145996"/>
            <a:chOff x="106787" y="5666573"/>
            <a:chExt cx="8403199" cy="1145996"/>
          </a:xfrm>
        </p:grpSpPr>
        <p:grpSp>
          <p:nvGrpSpPr>
            <p:cNvPr id="50" name="Grouper 49"/>
            <p:cNvGrpSpPr/>
            <p:nvPr/>
          </p:nvGrpSpPr>
          <p:grpSpPr>
            <a:xfrm>
              <a:off x="106787" y="5666573"/>
              <a:ext cx="7211174" cy="1145996"/>
              <a:chOff x="-28677" y="5734305"/>
              <a:chExt cx="7211174" cy="1145996"/>
            </a:xfrm>
          </p:grpSpPr>
          <p:pic>
            <p:nvPicPr>
              <p:cNvPr id="34" name="Picture 7" descr="bavaria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1252" y="5734305"/>
                <a:ext cx="942119" cy="1141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2" descr="coralhendy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3337" y="5757333"/>
                <a:ext cx="969160" cy="1118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9" descr="sawtoothlake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002" y="5976114"/>
                <a:ext cx="1308686" cy="899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4" descr="smcoral_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2352" y="5757332"/>
                <a:ext cx="904377" cy="1122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Image 4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28677" y="5977597"/>
                <a:ext cx="1347491" cy="898327"/>
              </a:xfrm>
              <a:prstGeom prst="rect">
                <a:avLst/>
              </a:prstGeom>
            </p:spPr>
          </p:pic>
          <p:pic>
            <p:nvPicPr>
              <p:cNvPr id="33" name="Picture 5" descr="historical08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353" y="5977597"/>
                <a:ext cx="1334560" cy="902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405986" y="5956300"/>
              <a:ext cx="1104000" cy="82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061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1531" cy="199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531" y="399678"/>
            <a:ext cx="3852471" cy="1060822"/>
          </a:xfrm>
        </p:spPr>
        <p:txBody>
          <a:bodyPr/>
          <a:lstStyle/>
          <a:p>
            <a:r>
              <a:rPr lang="fr-FR" sz="4000" dirty="0" smtClean="0"/>
              <a:t>Le dernier millénaire</a:t>
            </a:r>
            <a:endParaRPr lang="fr-FR" sz="4000" dirty="0"/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01" y="0"/>
            <a:ext cx="2699999" cy="269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384800" y="4389610"/>
            <a:ext cx="3471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00000"/>
                </a:solidFill>
              </a:rPr>
              <a:t>Masson-Delmotte et al. 2012</a:t>
            </a:r>
            <a:endParaRPr lang="fr-FR" sz="1400" dirty="0">
              <a:solidFill>
                <a:srgbClr val="C00000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541059" y="3385689"/>
            <a:ext cx="3556808" cy="3492224"/>
            <a:chOff x="541059" y="3385689"/>
            <a:chExt cx="3556808" cy="3492224"/>
          </a:xfrm>
        </p:grpSpPr>
        <p:pic>
          <p:nvPicPr>
            <p:cNvPr id="13" name="Image 3" descr="d18O-millgreenland-1000-1973-eof1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59" y="3385689"/>
              <a:ext cx="3556808" cy="3472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ZoneTexte 13"/>
            <p:cNvSpPr txBox="1"/>
            <p:nvPr/>
          </p:nvSpPr>
          <p:spPr>
            <a:xfrm>
              <a:off x="795865" y="6570136"/>
              <a:ext cx="213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accent6"/>
                  </a:solidFill>
                </a:rPr>
                <a:t>Ortega et al., soumis</a:t>
              </a:r>
              <a:endParaRPr lang="fr-FR" sz="1400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15" name="Image 14" descr="ttp://dods.extra.cea.fr/work/p86swing/Millennium/Volcan/SpectralAnalysis/IceCoresO18_490/IceCoresO1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14" y="3012668"/>
            <a:ext cx="3970867" cy="387609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Ellipse 15"/>
          <p:cNvSpPr/>
          <p:nvPr/>
        </p:nvSpPr>
        <p:spPr>
          <a:xfrm>
            <a:off x="8382000" y="5431366"/>
            <a:ext cx="653581" cy="499533"/>
          </a:xfrm>
          <a:prstGeom prst="ellipse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177800" y="2167467"/>
            <a:ext cx="4504267" cy="845201"/>
          </a:xfrm>
        </p:spPr>
        <p:txBody>
          <a:bodyPr>
            <a:normAutofit/>
          </a:bodyPr>
          <a:lstStyle/>
          <a:p>
            <a:r>
              <a:rPr lang="fr-FR" sz="2000" dirty="0" smtClean="0"/>
              <a:t>Projet ANR CEP </a:t>
            </a:r>
            <a:r>
              <a:rPr lang="fr-FR" sz="2000" dirty="0" err="1" smtClean="0"/>
              <a:t>Greenland</a:t>
            </a:r>
            <a:r>
              <a:rPr lang="fr-FR" sz="2000" dirty="0" smtClean="0"/>
              <a:t> (Valérie Masson-Delmotte)</a:t>
            </a:r>
          </a:p>
        </p:txBody>
      </p:sp>
    </p:spTree>
    <p:extLst>
      <p:ext uri="{BB962C8B-B14F-4D97-AF65-F5344CB8AC3E}">
        <p14:creationId xmlns:p14="http://schemas.microsoft.com/office/powerpoint/2010/main" val="166212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964" y="1128565"/>
            <a:ext cx="1574176" cy="150071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78687"/>
            <a:ext cx="9144000" cy="1060824"/>
          </a:xfrm>
        </p:spPr>
        <p:txBody>
          <a:bodyPr/>
          <a:lstStyle/>
          <a:p>
            <a:r>
              <a:rPr lang="en-GB" sz="3600" dirty="0" smtClean="0"/>
              <a:t>Principe d’un </a:t>
            </a:r>
            <a:r>
              <a:rPr lang="en-GB" sz="3600" dirty="0" err="1" smtClean="0"/>
              <a:t>modèle</a:t>
            </a:r>
            <a:r>
              <a:rPr lang="en-GB" sz="3600" dirty="0" smtClean="0"/>
              <a:t> de </a:t>
            </a:r>
            <a:r>
              <a:rPr lang="en-GB" sz="3600" dirty="0" err="1" smtClean="0"/>
              <a:t>climat</a:t>
            </a:r>
            <a:endParaRPr lang="en-GB" sz="3600" dirty="0"/>
          </a:p>
        </p:txBody>
      </p:sp>
      <p:sp>
        <p:nvSpPr>
          <p:cNvPr id="32" name="ZoneTexte 31"/>
          <p:cNvSpPr txBox="1"/>
          <p:nvPr/>
        </p:nvSpPr>
        <p:spPr>
          <a:xfrm>
            <a:off x="4673600" y="1947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33" name="Grouper 32"/>
          <p:cNvGrpSpPr/>
          <p:nvPr/>
        </p:nvGrpSpPr>
        <p:grpSpPr>
          <a:xfrm>
            <a:off x="145665" y="2709319"/>
            <a:ext cx="8761273" cy="3985220"/>
            <a:chOff x="145665" y="2276364"/>
            <a:chExt cx="8761273" cy="3985220"/>
          </a:xfrm>
        </p:grpSpPr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2642141" y="2276364"/>
              <a:ext cx="3048000" cy="2376055"/>
            </a:xfrm>
            <a:prstGeom prst="rect">
              <a:avLst/>
            </a:prstGeom>
            <a:solidFill>
              <a:schemeClr val="tx1"/>
            </a:solidFill>
            <a:ln w="76200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0771" y="2565389"/>
              <a:ext cx="1979996" cy="2064611"/>
            </a:xfrm>
            <a:prstGeom prst="rect">
              <a:avLst/>
            </a:prstGeom>
          </p:spPr>
        </p:pic>
        <p:sp>
          <p:nvSpPr>
            <p:cNvPr id="36" name="AutoShape 18"/>
            <p:cNvSpPr>
              <a:spLocks noChangeArrowheads="1"/>
            </p:cNvSpPr>
            <p:nvPr/>
          </p:nvSpPr>
          <p:spPr bwMode="auto">
            <a:xfrm>
              <a:off x="3310481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AutoShape 19"/>
            <p:cNvSpPr>
              <a:spLocks noChangeArrowheads="1"/>
            </p:cNvSpPr>
            <p:nvPr/>
          </p:nvSpPr>
          <p:spPr bwMode="auto">
            <a:xfrm>
              <a:off x="1820346" y="2709319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chemeClr val="tx2">
                <a:lumMod val="75000"/>
                <a:lumOff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6891878" y="2875301"/>
              <a:ext cx="2015060" cy="120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Sortie</a:t>
              </a:r>
            </a:p>
            <a:p>
              <a:r>
                <a:rPr lang="fr-FR" sz="2400" b="1" dirty="0" smtClean="0">
                  <a:solidFill>
                    <a:schemeClr val="accent5">
                      <a:lumMod val="75000"/>
                    </a:schemeClr>
                  </a:solidFill>
                </a:rPr>
                <a:t> (Variables  climatiques)</a:t>
              </a:r>
              <a:endParaRPr lang="fr-FR" sz="2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9" name="AutoShape 22"/>
            <p:cNvSpPr>
              <a:spLocks noChangeArrowheads="1"/>
            </p:cNvSpPr>
            <p:nvPr/>
          </p:nvSpPr>
          <p:spPr bwMode="auto">
            <a:xfrm>
              <a:off x="5579548" y="2785519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AutoShape 23"/>
            <p:cNvSpPr>
              <a:spLocks noChangeArrowheads="1"/>
            </p:cNvSpPr>
            <p:nvPr/>
          </p:nvSpPr>
          <p:spPr bwMode="auto">
            <a:xfrm>
              <a:off x="4207945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" name="AutoShape 24"/>
            <p:cNvSpPr>
              <a:spLocks noChangeArrowheads="1"/>
            </p:cNvSpPr>
            <p:nvPr/>
          </p:nvSpPr>
          <p:spPr bwMode="auto">
            <a:xfrm>
              <a:off x="5063081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Ellipse 41"/>
            <p:cNvSpPr/>
            <p:nvPr/>
          </p:nvSpPr>
          <p:spPr>
            <a:xfrm>
              <a:off x="2328341" y="5181584"/>
              <a:ext cx="3959996" cy="1080000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 smtClean="0">
                  <a:solidFill>
                    <a:srgbClr val="FF0000"/>
                  </a:solidFill>
                </a:rPr>
                <a:t>Conditions aux </a:t>
              </a:r>
              <a:r>
                <a:rPr lang="en-GB" sz="2400" b="1" dirty="0" err="1" smtClean="0">
                  <a:solidFill>
                    <a:srgbClr val="FF0000"/>
                  </a:solidFill>
                </a:rPr>
                <a:t>limites</a:t>
              </a:r>
              <a:r>
                <a:rPr lang="en-GB" sz="2400" b="1" dirty="0" smtClean="0">
                  <a:solidFill>
                    <a:srgbClr val="FF0000"/>
                  </a:solidFill>
                </a:rPr>
                <a:t> (</a:t>
              </a:r>
              <a:r>
                <a:rPr lang="en-GB" sz="2400" b="1" dirty="0" err="1" smtClean="0">
                  <a:solidFill>
                    <a:srgbClr val="FF0000"/>
                  </a:solidFill>
                </a:rPr>
                <a:t>forçages</a:t>
              </a:r>
              <a:r>
                <a:rPr lang="en-GB" sz="2400" b="1" dirty="0" smtClean="0">
                  <a:solidFill>
                    <a:srgbClr val="FF0000"/>
                  </a:solidFill>
                </a:rPr>
                <a:t>)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 Box 21"/>
            <p:cNvSpPr txBox="1">
              <a:spLocks noChangeArrowheads="1"/>
            </p:cNvSpPr>
            <p:nvPr/>
          </p:nvSpPr>
          <p:spPr bwMode="auto">
            <a:xfrm>
              <a:off x="145665" y="2935445"/>
              <a:ext cx="2327143" cy="1200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schemeClr val="accent1"/>
                  </a:solidFill>
                </a:rPr>
                <a:t>Entrée</a:t>
              </a:r>
            </a:p>
            <a:p>
              <a:r>
                <a:rPr lang="fr-FR" sz="2400" b="1" dirty="0">
                  <a:solidFill>
                    <a:schemeClr val="accent1"/>
                  </a:solidFill>
                </a:rPr>
                <a:t>(</a:t>
              </a:r>
              <a:r>
                <a:rPr lang="fr-FR" sz="2400" b="1" dirty="0" smtClean="0">
                  <a:solidFill>
                    <a:schemeClr val="accent1"/>
                  </a:solidFill>
                </a:rPr>
                <a:t>Conditions initiales)</a:t>
              </a:r>
              <a:endParaRPr lang="fr-FR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44" name="AutoShape 19"/>
            <p:cNvSpPr>
              <a:spLocks noChangeArrowheads="1"/>
            </p:cNvSpPr>
            <p:nvPr/>
          </p:nvSpPr>
          <p:spPr bwMode="auto">
            <a:xfrm>
              <a:off x="1874707" y="3241925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rgbClr val="18579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" name="AutoShape 19"/>
            <p:cNvSpPr>
              <a:spLocks noChangeArrowheads="1"/>
            </p:cNvSpPr>
            <p:nvPr/>
          </p:nvSpPr>
          <p:spPr bwMode="auto">
            <a:xfrm>
              <a:off x="1874707" y="3894654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rgbClr val="18579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" name="AutoShape 22"/>
            <p:cNvSpPr>
              <a:spLocks noChangeArrowheads="1"/>
            </p:cNvSpPr>
            <p:nvPr/>
          </p:nvSpPr>
          <p:spPr bwMode="auto">
            <a:xfrm>
              <a:off x="5608622" y="3309657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5F88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" name="AutoShape 22"/>
            <p:cNvSpPr>
              <a:spLocks noChangeArrowheads="1"/>
            </p:cNvSpPr>
            <p:nvPr/>
          </p:nvSpPr>
          <p:spPr bwMode="auto">
            <a:xfrm>
              <a:off x="5619485" y="3804166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5F88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Text Box 5"/>
            <p:cNvSpPr txBox="1">
              <a:spLocks noChangeArrowheads="1"/>
            </p:cNvSpPr>
            <p:nvPr/>
          </p:nvSpPr>
          <p:spPr bwMode="auto">
            <a:xfrm>
              <a:off x="2642141" y="2370100"/>
              <a:ext cx="3048000" cy="461665"/>
            </a:xfrm>
            <a:prstGeom prst="rect">
              <a:avLst/>
            </a:prstGeom>
            <a:noFill/>
            <a:ln w="7620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fr-FR" sz="2400" b="1" cap="all" dirty="0" smtClean="0">
                  <a:ln w="0"/>
                  <a:solidFill>
                    <a:srgbClr val="FFFFFF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Modèle </a:t>
              </a:r>
              <a:r>
                <a:rPr lang="fr-FR" sz="2400" b="1" cap="all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12700" stA="50000" endPos="50000" dist="5000" dir="5400000" sy="-100000" rotWithShape="0"/>
                  </a:effectLst>
                </a:rPr>
                <a:t>AOGCM</a:t>
              </a:r>
              <a:endParaRPr lang="fr-FR" sz="2400" b="1" cap="all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2328341" y="1369862"/>
            <a:ext cx="3959996" cy="1437426"/>
            <a:chOff x="2202558" y="675097"/>
            <a:chExt cx="3959996" cy="1752930"/>
          </a:xfrm>
        </p:grpSpPr>
        <p:sp>
          <p:nvSpPr>
            <p:cNvPr id="24" name="Ellipse 23"/>
            <p:cNvSpPr/>
            <p:nvPr/>
          </p:nvSpPr>
          <p:spPr>
            <a:xfrm>
              <a:off x="2202558" y="675097"/>
              <a:ext cx="3959996" cy="1079998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 smtClean="0">
                  <a:solidFill>
                    <a:srgbClr val="FF0000"/>
                  </a:solidFill>
                </a:rPr>
                <a:t>Perturbations</a:t>
              </a:r>
              <a:endParaRPr lang="en-GB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AutoShape 23"/>
            <p:cNvSpPr>
              <a:spLocks noChangeArrowheads="1"/>
            </p:cNvSpPr>
            <p:nvPr/>
          </p:nvSpPr>
          <p:spPr bwMode="auto">
            <a:xfrm flipV="1">
              <a:off x="4070288" y="1708028"/>
              <a:ext cx="1800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2724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5620"/>
            <a:ext cx="4411323" cy="1336956"/>
          </a:xfrm>
        </p:spPr>
        <p:txBody>
          <a:bodyPr/>
          <a:lstStyle/>
          <a:p>
            <a:r>
              <a:rPr lang="fr-FR" sz="3200" dirty="0" smtClean="0"/>
              <a:t>Effet forçage solaire en Europe en été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41336"/>
            <a:ext cx="4240950" cy="19004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Structure de la réponse similaire dans modèle et données</a:t>
            </a:r>
          </a:p>
          <a:p>
            <a:r>
              <a:rPr lang="fr-FR" dirty="0" smtClean="0"/>
              <a:t>Rôle important joué par l’évapotranspiration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67" y="0"/>
            <a:ext cx="4487333" cy="315246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188" y="-5094"/>
            <a:ext cx="4698812" cy="6857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432907"/>
            <a:ext cx="4528123" cy="34199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086600" y="6606401"/>
            <a:ext cx="226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Swingedouw et al. (2012)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0940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72957"/>
          </a:xfrm>
        </p:spPr>
        <p:txBody>
          <a:bodyPr/>
          <a:lstStyle/>
          <a:p>
            <a:r>
              <a:rPr lang="en-GB" sz="3200" dirty="0" err="1" smtClean="0"/>
              <a:t>Téléconnection</a:t>
            </a:r>
            <a:r>
              <a:rPr lang="en-GB" sz="3200" dirty="0" smtClean="0"/>
              <a:t> </a:t>
            </a:r>
            <a:r>
              <a:rPr lang="en-GB" sz="3200" dirty="0" err="1" smtClean="0"/>
              <a:t>tropiques-extratropiques</a:t>
            </a:r>
            <a:endParaRPr lang="en-GB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313" y="5579529"/>
            <a:ext cx="8669867" cy="1270001"/>
          </a:xfrm>
        </p:spPr>
        <p:txBody>
          <a:bodyPr/>
          <a:lstStyle/>
          <a:p>
            <a:pPr>
              <a:buFont typeface="Symbol" charset="0"/>
              <a:buChar char=""/>
            </a:pPr>
            <a:endParaRPr lang="en-GB" dirty="0"/>
          </a:p>
          <a:p>
            <a:pPr>
              <a:buFont typeface="Symbol" charset="0"/>
              <a:buChar char=""/>
            </a:pPr>
            <a:r>
              <a:rPr lang="en-GB" dirty="0" smtClean="0"/>
              <a:t>        </a:t>
            </a:r>
            <a:r>
              <a:rPr lang="en-GB" sz="1800" dirty="0" smtClean="0"/>
              <a:t>=&gt; </a:t>
            </a:r>
            <a:r>
              <a:rPr lang="en-GB" sz="1800" dirty="0" err="1" smtClean="0"/>
              <a:t>Sujet</a:t>
            </a:r>
            <a:r>
              <a:rPr lang="en-GB" sz="1800" dirty="0" smtClean="0"/>
              <a:t> stage M2 </a:t>
            </a:r>
            <a:r>
              <a:rPr lang="en-GB" sz="1800" dirty="0" err="1" smtClean="0"/>
              <a:t>disponible</a:t>
            </a:r>
            <a:r>
              <a:rPr lang="en-GB" sz="1800" dirty="0" smtClean="0"/>
              <a:t> sur </a:t>
            </a:r>
            <a:r>
              <a:rPr lang="en-GB" sz="1800" dirty="0" err="1" smtClean="0"/>
              <a:t>ce</a:t>
            </a:r>
            <a:r>
              <a:rPr lang="en-GB" sz="1800" dirty="0" smtClean="0"/>
              <a:t> </a:t>
            </a:r>
            <a:r>
              <a:rPr lang="en-GB" sz="1800" dirty="0" err="1" smtClean="0"/>
              <a:t>thème</a:t>
            </a: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</p:txBody>
      </p:sp>
      <p:pic>
        <p:nvPicPr>
          <p:cNvPr id="4" name="Image 29" descr="RegressSolarSST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1155164"/>
            <a:ext cx="6947999" cy="493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RegressSolarSST4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24" y="1147993"/>
            <a:ext cx="6948487" cy="493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133870" y="3398649"/>
            <a:ext cx="1467436" cy="896569"/>
            <a:chOff x="1530" y="2662"/>
            <a:chExt cx="1056" cy="727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530" y="2669"/>
              <a:ext cx="1056" cy="720"/>
            </a:xfrm>
            <a:prstGeom prst="ellips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2064" y="2662"/>
              <a:ext cx="96" cy="1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2015" y="3382"/>
              <a:ext cx="115" cy="1"/>
            </a:xfrm>
            <a:prstGeom prst="line">
              <a:avLst/>
            </a:prstGeom>
            <a:noFill/>
            <a:ln w="5724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218270" y="3563456"/>
            <a:ext cx="1320799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</a:pPr>
            <a:r>
              <a:rPr lang="en-GB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Décennies</a:t>
            </a:r>
            <a:endParaRPr lang="en-GB" sz="20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 flipH="1" flipV="1">
            <a:off x="1744131" y="2408533"/>
            <a:ext cx="598433" cy="2181413"/>
          </a:xfrm>
          <a:prstGeom prst="curvedLeftArrow">
            <a:avLst>
              <a:gd name="adj1" fmla="val 68064"/>
              <a:gd name="adj2" fmla="val 139356"/>
              <a:gd name="adj3" fmla="val 66667"/>
            </a:avLst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2960225" y="4388357"/>
            <a:ext cx="1164" cy="359997"/>
          </a:xfrm>
          <a:prstGeom prst="line">
            <a:avLst/>
          </a:prstGeom>
          <a:noFill/>
          <a:ln w="76200" cmpd="sng">
            <a:solidFill>
              <a:schemeClr val="accent2">
                <a:lumMod val="50000"/>
              </a:schemeClr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3" name="Grouper 30"/>
          <p:cNvGrpSpPr>
            <a:grpSpLocks/>
          </p:cNvGrpSpPr>
          <p:nvPr/>
        </p:nvGrpSpPr>
        <p:grpSpPr bwMode="auto">
          <a:xfrm>
            <a:off x="2451097" y="1637756"/>
            <a:ext cx="3295477" cy="1478660"/>
            <a:chOff x="2527300" y="2027238"/>
            <a:chExt cx="4494213" cy="1903412"/>
          </a:xfrm>
        </p:grpSpPr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5268913" y="3017838"/>
              <a:ext cx="1293812" cy="912812"/>
              <a:chOff x="3264" y="2016"/>
              <a:chExt cx="815" cy="575"/>
            </a:xfrm>
          </p:grpSpPr>
          <p:sp>
            <p:nvSpPr>
              <p:cNvPr id="25" name="Oval 11"/>
              <p:cNvSpPr>
                <a:spLocks noChangeArrowheads="1"/>
              </p:cNvSpPr>
              <p:nvPr/>
            </p:nvSpPr>
            <p:spPr bwMode="auto">
              <a:xfrm>
                <a:off x="3264" y="2016"/>
                <a:ext cx="816" cy="576"/>
              </a:xfrm>
              <a:prstGeom prst="ellipse">
                <a:avLst/>
              </a:prstGeom>
              <a:solidFill>
                <a:srgbClr val="FF0000"/>
              </a:solidFill>
              <a:ln w="381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800">
                    <a:solidFill>
                      <a:srgbClr val="FFFFFF"/>
                    </a:solidFill>
                  </a:rPr>
                  <a:t>PSL+</a:t>
                </a:r>
              </a:p>
            </p:txBody>
          </p:sp>
          <p:sp>
            <p:nvSpPr>
              <p:cNvPr id="26" name="Line 12"/>
              <p:cNvSpPr>
                <a:spLocks noChangeShapeType="1"/>
              </p:cNvSpPr>
              <p:nvPr/>
            </p:nvSpPr>
            <p:spPr bwMode="auto">
              <a:xfrm>
                <a:off x="3607" y="2016"/>
                <a:ext cx="86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 flipH="1">
                <a:off x="3563" y="2592"/>
                <a:ext cx="4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2527300" y="2105025"/>
              <a:ext cx="4113213" cy="760413"/>
              <a:chOff x="1584" y="1488"/>
              <a:chExt cx="2591" cy="479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1584" y="1488"/>
                <a:ext cx="2592" cy="480"/>
              </a:xfrm>
              <a:prstGeom prst="ellipse">
                <a:avLst/>
              </a:prstGeom>
              <a:solidFill>
                <a:srgbClr val="3366FF"/>
              </a:solidFill>
              <a:ln w="381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800">
                    <a:solidFill>
                      <a:srgbClr val="FFFFFF"/>
                    </a:solidFill>
                  </a:rPr>
                  <a:t>PSL-</a:t>
                </a:r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 flipH="1">
                <a:off x="2604" y="1488"/>
                <a:ext cx="11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>
                <a:off x="2675" y="1968"/>
                <a:ext cx="109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2754313" y="2943225"/>
              <a:ext cx="1293812" cy="912813"/>
              <a:chOff x="1680" y="2016"/>
              <a:chExt cx="815" cy="575"/>
            </a:xfrm>
          </p:grpSpPr>
          <p:sp>
            <p:nvSpPr>
              <p:cNvPr id="19" name="Oval 21"/>
              <p:cNvSpPr>
                <a:spLocks noChangeArrowheads="1"/>
              </p:cNvSpPr>
              <p:nvPr/>
            </p:nvSpPr>
            <p:spPr bwMode="auto">
              <a:xfrm>
                <a:off x="1680" y="2016"/>
                <a:ext cx="816" cy="576"/>
              </a:xfrm>
              <a:prstGeom prst="ellipse">
                <a:avLst/>
              </a:prstGeom>
              <a:solidFill>
                <a:srgbClr val="FF0000"/>
              </a:solidFill>
              <a:ln w="381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00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GB" sz="1800">
                    <a:solidFill>
                      <a:srgbClr val="FFFFFF"/>
                    </a:solidFill>
                  </a:rPr>
                  <a:t>PSL+</a:t>
                </a:r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>
                <a:off x="2023" y="2016"/>
                <a:ext cx="86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 flipH="1">
                <a:off x="1979" y="2592"/>
                <a:ext cx="4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3211513" y="2789238"/>
              <a:ext cx="3124200" cy="304800"/>
            </a:xfrm>
            <a:prstGeom prst="curvedDownArrow">
              <a:avLst>
                <a:gd name="adj1" fmla="val 199306"/>
                <a:gd name="adj2" fmla="val 408102"/>
                <a:gd name="adj3" fmla="val 33333"/>
              </a:avLst>
            </a:prstGeom>
            <a:solidFill>
              <a:srgbClr val="0000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cxnSp>
          <p:nvCxnSpPr>
            <p:cNvPr id="18" name="Connecteur droit 29"/>
            <p:cNvCxnSpPr>
              <a:cxnSpLocks noChangeShapeType="1"/>
            </p:cNvCxnSpPr>
            <p:nvPr/>
          </p:nvCxnSpPr>
          <p:spPr bwMode="auto">
            <a:xfrm>
              <a:off x="6640513" y="2027238"/>
              <a:ext cx="381000" cy="158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8" name="Connecteur droit 31"/>
          <p:cNvCxnSpPr>
            <a:cxnSpLocks noChangeShapeType="1"/>
          </p:cNvCxnSpPr>
          <p:nvPr/>
        </p:nvCxnSpPr>
        <p:spPr bwMode="auto">
          <a:xfrm>
            <a:off x="6130806" y="1366839"/>
            <a:ext cx="335252" cy="123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ZoneTexte 33"/>
          <p:cNvSpPr txBox="1">
            <a:spLocks noChangeArrowheads="1"/>
          </p:cNvSpPr>
          <p:nvPr/>
        </p:nvSpPr>
        <p:spPr bwMode="auto">
          <a:xfrm>
            <a:off x="6477117" y="1201209"/>
            <a:ext cx="13968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1200" dirty="0">
                <a:solidFill>
                  <a:schemeClr val="tx1"/>
                </a:solidFill>
              </a:rPr>
              <a:t>: </a:t>
            </a:r>
            <a:r>
              <a:rPr lang="fr-FR" sz="1200" dirty="0" err="1">
                <a:solidFill>
                  <a:schemeClr val="tx1"/>
                </a:solidFill>
              </a:rPr>
              <a:t>Precipitation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0" name="ZoneTexte 33"/>
          <p:cNvSpPr txBox="1">
            <a:spLocks noChangeArrowheads="1"/>
          </p:cNvSpPr>
          <p:nvPr/>
        </p:nvSpPr>
        <p:spPr bwMode="auto">
          <a:xfrm>
            <a:off x="849313" y="1173394"/>
            <a:ext cx="13968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ts val="4863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1600" dirty="0">
                <a:solidFill>
                  <a:schemeClr val="tx1"/>
                </a:solidFill>
              </a:rPr>
              <a:t>DJF SST,</a:t>
            </a:r>
          </a:p>
        </p:txBody>
      </p:sp>
    </p:spTree>
    <p:extLst>
      <p:ext uri="{BB962C8B-B14F-4D97-AF65-F5344CB8AC3E}">
        <p14:creationId xmlns:p14="http://schemas.microsoft.com/office/powerpoint/2010/main" val="180001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8905" y="2061319"/>
            <a:ext cx="4042488" cy="1396999"/>
          </a:xfrm>
        </p:spPr>
        <p:txBody>
          <a:bodyPr>
            <a:normAutofit/>
          </a:bodyPr>
          <a:lstStyle/>
          <a:p>
            <a:r>
              <a:rPr lang="fr-FR" sz="2000" dirty="0" smtClean="0"/>
              <a:t>Etude dans le modèle CNRM-CM3 (Toulouse)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7" name="Grouper 6"/>
          <p:cNvGrpSpPr/>
          <p:nvPr/>
        </p:nvGrpSpPr>
        <p:grpSpPr>
          <a:xfrm>
            <a:off x="210609" y="1447800"/>
            <a:ext cx="8933391" cy="6278037"/>
            <a:chOff x="210609" y="2374900"/>
            <a:chExt cx="8933391" cy="627803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0193" y="2374900"/>
              <a:ext cx="4713807" cy="5410200"/>
            </a:xfrm>
            <a:prstGeom prst="rect">
              <a:avLst/>
            </a:prstGeom>
          </p:spPr>
        </p:pic>
        <p:sp>
          <p:nvSpPr>
            <p:cNvPr id="6" name="Espace réservé du contenu 2"/>
            <p:cNvSpPr txBox="1">
              <a:spLocks/>
            </p:cNvSpPr>
            <p:nvPr/>
          </p:nvSpPr>
          <p:spPr>
            <a:xfrm>
              <a:off x="210609" y="4309537"/>
              <a:ext cx="4361387" cy="4343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9250" indent="-349250" algn="l" defTabSz="914400" rtl="0" eaLnBrk="1" latinLnBrk="0" hangingPunct="1">
                <a:spcBef>
                  <a:spcPts val="2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336550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6837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263650" indent="-2952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546225" indent="-282575" algn="l" defTabSz="914400" rtl="0" eaLnBrk="1" latinLnBrk="0" hangingPunct="1">
                <a:spcBef>
                  <a:spcPts val="6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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28800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1177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398713" indent="-282575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110000"/>
                <a:buFont typeface="Wingdings 2" pitchFamily="18" charset="2"/>
                <a:buChar char=""/>
                <a:defRPr lang="en-US" sz="180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689225" indent="-282575" algn="l" defTabSz="914400" rtl="0" eaLnBrk="1" latinLnBrk="0" hangingPunct="1">
                <a:spcBef>
                  <a:spcPct val="20000"/>
                </a:spcBef>
                <a:buClr>
                  <a:schemeClr val="accent1">
                    <a:lumMod val="60000"/>
                    <a:lumOff val="40000"/>
                  </a:schemeClr>
                </a:buClr>
                <a:buSzPct val="110000"/>
                <a:buFont typeface="Wingdings 2" pitchFamily="18" charset="2"/>
                <a:buChar char=""/>
                <a:defRPr lang="en-US" sz="180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 smtClean="0"/>
                <a:t>Lien entre forçage solaire et NAO avec un délai de quelques décennies (</a:t>
              </a:r>
              <a:r>
                <a:rPr lang="fr-FR" sz="2000" dirty="0" smtClean="0">
                  <a:solidFill>
                    <a:srgbClr val="C00000"/>
                  </a:solidFill>
                </a:rPr>
                <a:t>Swingedouw et al. 2010</a:t>
              </a:r>
              <a:r>
                <a:rPr lang="fr-FR" sz="2000" dirty="0" smtClean="0"/>
                <a:t>)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336" y="-222622"/>
            <a:ext cx="9101664" cy="1170889"/>
          </a:xfrm>
        </p:spPr>
        <p:txBody>
          <a:bodyPr/>
          <a:lstStyle/>
          <a:p>
            <a:r>
              <a:rPr lang="fr-FR" sz="3600" dirty="0" smtClean="0"/>
              <a:t>Impact du forçage solaire sur la NAO</a:t>
            </a:r>
            <a:endParaRPr lang="fr-FR" sz="3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466" y="1295399"/>
            <a:ext cx="4320133" cy="55837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466" y="1295399"/>
            <a:ext cx="4320133" cy="561333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134" y="1295399"/>
            <a:ext cx="4283998" cy="5613337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186249" y="4762508"/>
            <a:ext cx="4361387" cy="969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Robuste dans deux autres modèles </a:t>
            </a: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210610" y="5495120"/>
            <a:ext cx="4219584" cy="1413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Et reconstruction Trouet et al. (2009)</a:t>
            </a:r>
          </a:p>
          <a:p>
            <a:pPr marL="0" indent="0">
              <a:buFont typeface="Wingdings 2" pitchFamily="18" charset="2"/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6049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5620"/>
            <a:ext cx="8881533" cy="815287"/>
          </a:xfrm>
        </p:spPr>
        <p:txBody>
          <a:bodyPr/>
          <a:lstStyle/>
          <a:p>
            <a:r>
              <a:rPr lang="fr-FR" sz="3200" dirty="0" smtClean="0"/>
              <a:t>Rôle de l’</a:t>
            </a:r>
            <a:r>
              <a:rPr lang="fr-FR" sz="3200" dirty="0"/>
              <a:t>é</a:t>
            </a:r>
            <a:r>
              <a:rPr lang="fr-FR" sz="3200" dirty="0" smtClean="0"/>
              <a:t>vapotranspiration</a:t>
            </a:r>
            <a:endParaRPr lang="fr-FR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733" y="1684866"/>
            <a:ext cx="6620934" cy="4596699"/>
          </a:xfrm>
          <a:prstGeom prst="rect">
            <a:avLst/>
          </a:prstGeom>
        </p:spPr>
      </p:pic>
      <p:grpSp>
        <p:nvGrpSpPr>
          <p:cNvPr id="50" name="Grouper 49"/>
          <p:cNvGrpSpPr/>
          <p:nvPr/>
        </p:nvGrpSpPr>
        <p:grpSpPr>
          <a:xfrm>
            <a:off x="575733" y="1083733"/>
            <a:ext cx="8305800" cy="5494867"/>
            <a:chOff x="5689600" y="2753572"/>
            <a:chExt cx="4512733" cy="3384550"/>
          </a:xfrm>
        </p:grpSpPr>
        <p:pic>
          <p:nvPicPr>
            <p:cNvPr id="49" name="Image 48" descr="Diapositive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600" y="2753572"/>
              <a:ext cx="4512733" cy="338455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4000" y="3412066"/>
              <a:ext cx="1888067" cy="789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788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36" y="0"/>
            <a:ext cx="4296064" cy="287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831530" y="2797924"/>
            <a:ext cx="434634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814597" y="-1"/>
            <a:ext cx="106074" cy="280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537050" y="2249394"/>
            <a:ext cx="1516656" cy="552716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rgbClr val="FFFFFF"/>
                </a:solidFill>
              </a:rPr>
              <a:t>Avec fonte 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533" y="107576"/>
            <a:ext cx="4342435" cy="1202361"/>
          </a:xfrm>
        </p:spPr>
        <p:txBody>
          <a:bodyPr/>
          <a:lstStyle/>
          <a:p>
            <a:r>
              <a:rPr lang="fr-FR" sz="3600" dirty="0" smtClean="0"/>
              <a:t>Impact climatique d’un arrêt d’AMOC</a:t>
            </a:r>
            <a:endParaRPr lang="fr-FR" sz="3600" dirty="0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8328217" y="1309937"/>
            <a:ext cx="742421" cy="554098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>
                <a:solidFill>
                  <a:srgbClr val="FFFFFF"/>
                </a:solidFill>
              </a:rPr>
              <a:t>CTL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823200" y="116070"/>
            <a:ext cx="1247439" cy="552716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>
                <a:solidFill>
                  <a:srgbClr val="FFFFFF"/>
                </a:solidFill>
              </a:rPr>
              <a:t>Sans fonte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4800" y="1495616"/>
            <a:ext cx="363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800000"/>
                </a:solidFill>
              </a:rPr>
              <a:t>Swingedouw et al., </a:t>
            </a:r>
            <a:r>
              <a:rPr lang="fr-FR" sz="1400" i="1" dirty="0" smtClean="0">
                <a:solidFill>
                  <a:srgbClr val="800000"/>
                </a:solidFill>
              </a:rPr>
              <a:t>Clim. Dyn</a:t>
            </a:r>
            <a:r>
              <a:rPr lang="fr-FR" sz="1400" dirty="0" smtClean="0">
                <a:solidFill>
                  <a:srgbClr val="800000"/>
                </a:solidFill>
              </a:rPr>
              <a:t>., 2007a, Masson-Delmotte et al., </a:t>
            </a:r>
            <a:r>
              <a:rPr lang="fr-FR" sz="1400" i="1" dirty="0" smtClean="0">
                <a:solidFill>
                  <a:srgbClr val="800000"/>
                </a:solidFill>
              </a:rPr>
              <a:t>WIRE</a:t>
            </a:r>
            <a:r>
              <a:rPr lang="fr-FR" sz="1400" dirty="0" smtClean="0">
                <a:solidFill>
                  <a:srgbClr val="800000"/>
                </a:solidFill>
              </a:rPr>
              <a:t>, 2012</a:t>
            </a:r>
            <a:endParaRPr lang="fr-FR" sz="1400" dirty="0">
              <a:solidFill>
                <a:srgbClr val="800000"/>
              </a:solidFill>
            </a:endParaRPr>
          </a:p>
        </p:txBody>
      </p:sp>
      <p:pic>
        <p:nvPicPr>
          <p:cNvPr id="14" name="Picture 5" descr="conveyorbe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07" y="0"/>
            <a:ext cx="1179657" cy="86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4739060" y="59459"/>
            <a:ext cx="796708" cy="894194"/>
            <a:chOff x="2208" y="2223"/>
            <a:chExt cx="543" cy="553"/>
          </a:xfrm>
        </p:grpSpPr>
        <p:sp>
          <p:nvSpPr>
            <p:cNvPr id="17" name="Line 8"/>
            <p:cNvSpPr>
              <a:spLocks noChangeShapeType="1"/>
            </p:cNvSpPr>
            <p:nvPr/>
          </p:nvSpPr>
          <p:spPr bwMode="auto">
            <a:xfrm rot="6840124" flipV="1">
              <a:off x="2442" y="2468"/>
              <a:ext cx="197" cy="4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Oval 9"/>
            <p:cNvSpPr>
              <a:spLocks noChangeArrowheads="1"/>
            </p:cNvSpPr>
            <p:nvPr/>
          </p:nvSpPr>
          <p:spPr bwMode="auto">
            <a:xfrm>
              <a:off x="2208" y="2223"/>
              <a:ext cx="384" cy="288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33866" y="2130701"/>
            <a:ext cx="9144000" cy="4775115"/>
            <a:chOff x="0" y="2130701"/>
            <a:chExt cx="9144000" cy="477511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130701"/>
              <a:ext cx="9144000" cy="4775115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532467" y="2353733"/>
              <a:ext cx="60452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00FF"/>
                  </a:solidFill>
                </a:rPr>
                <a:t>    Sans </a:t>
              </a:r>
              <a:r>
                <a:rPr lang="en-GB" b="1" dirty="0" err="1" smtClean="0">
                  <a:solidFill>
                    <a:srgbClr val="0000FF"/>
                  </a:solidFill>
                </a:rPr>
                <a:t>Fonte</a:t>
              </a:r>
              <a:r>
                <a:rPr lang="en-GB" b="1" dirty="0" smtClean="0">
                  <a:solidFill>
                    <a:srgbClr val="0000FF"/>
                  </a:solidFill>
                </a:rPr>
                <a:t>              </a:t>
              </a:r>
              <a:r>
                <a:rPr lang="en-GB" dirty="0" smtClean="0"/>
                <a:t>			    </a:t>
              </a:r>
              <a:r>
                <a:rPr lang="en-GB" b="1" dirty="0" smtClean="0">
                  <a:solidFill>
                    <a:srgbClr val="FF0000"/>
                  </a:solidFill>
                </a:rPr>
                <a:t>Avec </a:t>
              </a:r>
              <a:r>
                <a:rPr lang="en-GB" b="1" dirty="0" err="1" smtClean="0">
                  <a:solidFill>
                    <a:srgbClr val="FF0000"/>
                  </a:solidFill>
                </a:rPr>
                <a:t>fonte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498232" y="2357095"/>
            <a:ext cx="8060172" cy="4485222"/>
            <a:chOff x="4460968" y="4514589"/>
            <a:chExt cx="8060172" cy="448522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0968" y="4716188"/>
              <a:ext cx="8060172" cy="4283623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5531078" y="4514589"/>
              <a:ext cx="60452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00FF"/>
                  </a:solidFill>
                </a:rPr>
                <a:t>    Sans </a:t>
              </a:r>
              <a:r>
                <a:rPr lang="en-GB" b="1" dirty="0" err="1" smtClean="0">
                  <a:solidFill>
                    <a:srgbClr val="0000FF"/>
                  </a:solidFill>
                </a:rPr>
                <a:t>Fonte</a:t>
              </a:r>
              <a:r>
                <a:rPr lang="en-GB" b="1" dirty="0" smtClean="0">
                  <a:solidFill>
                    <a:srgbClr val="0000FF"/>
                  </a:solidFill>
                </a:rPr>
                <a:t>              </a:t>
              </a:r>
              <a:r>
                <a:rPr lang="en-GB" dirty="0" smtClean="0"/>
                <a:t>			    </a:t>
              </a:r>
              <a:r>
                <a:rPr lang="en-GB" b="1" dirty="0" smtClean="0">
                  <a:solidFill>
                    <a:srgbClr val="FF0000"/>
                  </a:solidFill>
                </a:rPr>
                <a:t>Avec </a:t>
              </a:r>
              <a:r>
                <a:rPr lang="en-GB" b="1" dirty="0" err="1" smtClean="0">
                  <a:solidFill>
                    <a:srgbClr val="FF0000"/>
                  </a:solidFill>
                </a:rPr>
                <a:t>fonte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92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736" y="-114133"/>
            <a:ext cx="4769211" cy="338226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514" y="107576"/>
            <a:ext cx="3003769" cy="1336956"/>
          </a:xfrm>
        </p:spPr>
        <p:txBody>
          <a:bodyPr/>
          <a:lstStyle/>
          <a:p>
            <a:r>
              <a:rPr lang="fr-FR" sz="4000" dirty="0" smtClean="0"/>
              <a:t>Différents modèles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426" y="1273180"/>
            <a:ext cx="4165311" cy="4343400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2000" dirty="0" smtClean="0"/>
              <a:t>Dispersion de la réponse aux flux d’eau douce selon les modèles européens</a:t>
            </a:r>
            <a:endParaRPr lang="fr-FR" sz="2000" dirty="0"/>
          </a:p>
        </p:txBody>
      </p:sp>
      <p:pic>
        <p:nvPicPr>
          <p:cNvPr id="17" name="Image 1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" y="3234267"/>
            <a:ext cx="4501616" cy="36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9"/>
          <p:cNvCxnSpPr/>
          <p:nvPr/>
        </p:nvCxnSpPr>
        <p:spPr bwMode="auto">
          <a:xfrm flipV="1">
            <a:off x="1416395" y="4210044"/>
            <a:ext cx="2035376" cy="1083696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 bwMode="auto">
          <a:xfrm flipV="1">
            <a:off x="1480255" y="5213678"/>
            <a:ext cx="2035376" cy="152829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r 19"/>
          <p:cNvGrpSpPr/>
          <p:nvPr/>
        </p:nvGrpSpPr>
        <p:grpSpPr>
          <a:xfrm>
            <a:off x="2251838" y="5608616"/>
            <a:ext cx="935637" cy="930542"/>
            <a:chOff x="2251838" y="5896477"/>
            <a:chExt cx="935637" cy="930542"/>
          </a:xfrm>
        </p:grpSpPr>
        <p:sp>
          <p:nvSpPr>
            <p:cNvPr id="15" name="Forme libre 14"/>
            <p:cNvSpPr/>
            <p:nvPr/>
          </p:nvSpPr>
          <p:spPr bwMode="auto">
            <a:xfrm>
              <a:off x="2573542" y="5896477"/>
              <a:ext cx="613933" cy="930541"/>
            </a:xfrm>
            <a:custGeom>
              <a:avLst/>
              <a:gdLst>
                <a:gd name="connsiteX0" fmla="*/ 901700 w 1373586"/>
                <a:gd name="connsiteY0" fmla="*/ 0 h 1282700"/>
                <a:gd name="connsiteX1" fmla="*/ 1346200 w 1373586"/>
                <a:gd name="connsiteY1" fmla="*/ 215900 h 1282700"/>
                <a:gd name="connsiteX2" fmla="*/ 1257300 w 1373586"/>
                <a:gd name="connsiteY2" fmla="*/ 762000 h 1282700"/>
                <a:gd name="connsiteX3" fmla="*/ 698500 w 1373586"/>
                <a:gd name="connsiteY3" fmla="*/ 1104900 h 1282700"/>
                <a:gd name="connsiteX4" fmla="*/ 0 w 1373586"/>
                <a:gd name="connsiteY4" fmla="*/ 1282700 h 1282700"/>
                <a:gd name="connsiteX5" fmla="*/ 0 w 1373586"/>
                <a:gd name="connsiteY5" fmla="*/ 1282700 h 128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586" h="1282700">
                  <a:moveTo>
                    <a:pt x="901700" y="0"/>
                  </a:moveTo>
                  <a:cubicBezTo>
                    <a:pt x="1094316" y="44450"/>
                    <a:pt x="1286933" y="88900"/>
                    <a:pt x="1346200" y="215900"/>
                  </a:cubicBezTo>
                  <a:cubicBezTo>
                    <a:pt x="1405467" y="342900"/>
                    <a:pt x="1365250" y="613833"/>
                    <a:pt x="1257300" y="762000"/>
                  </a:cubicBezTo>
                  <a:cubicBezTo>
                    <a:pt x="1149350" y="910167"/>
                    <a:pt x="908050" y="1018117"/>
                    <a:pt x="698500" y="1104900"/>
                  </a:cubicBezTo>
                  <a:cubicBezTo>
                    <a:pt x="488950" y="1191683"/>
                    <a:pt x="0" y="1282700"/>
                    <a:pt x="0" y="1282700"/>
                  </a:cubicBezTo>
                  <a:lnTo>
                    <a:pt x="0" y="1282700"/>
                  </a:lnTo>
                </a:path>
              </a:pathLst>
            </a:cu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6" name="Connecteur droit avec flèche 15"/>
            <p:cNvCxnSpPr>
              <a:stCxn id="15" idx="4"/>
            </p:cNvCxnSpPr>
            <p:nvPr/>
          </p:nvCxnSpPr>
          <p:spPr bwMode="auto">
            <a:xfrm flipH="1">
              <a:off x="2251838" y="6827018"/>
              <a:ext cx="321704" cy="1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Connecteur droit avec flèche 12"/>
          <p:cNvCxnSpPr/>
          <p:nvPr/>
        </p:nvCxnSpPr>
        <p:spPr bwMode="auto">
          <a:xfrm>
            <a:off x="2935824" y="4142312"/>
            <a:ext cx="363933" cy="57380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 bwMode="auto">
          <a:xfrm>
            <a:off x="2749561" y="4900379"/>
            <a:ext cx="99254" cy="854452"/>
          </a:xfrm>
          <a:prstGeom prst="straightConnector1">
            <a:avLst/>
          </a:prstGeom>
          <a:ln w="635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9" name="Picture 1" descr="THOR Logo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855" y="302813"/>
            <a:ext cx="1438832" cy="107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561" y="2450043"/>
            <a:ext cx="1574176" cy="150071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476134" y="107576"/>
            <a:ext cx="1535199" cy="369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dirty="0" smtClean="0">
                <a:solidFill>
                  <a:schemeClr val="tx1"/>
                </a:solidFill>
              </a:rPr>
              <a:t>Variations AMOC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 flipH="1">
            <a:off x="8919632" y="1235080"/>
            <a:ext cx="16932" cy="1440320"/>
          </a:xfrm>
          <a:prstGeom prst="straightConnector1">
            <a:avLst/>
          </a:prstGeom>
          <a:ln w="57150" cmpd="sng">
            <a:solidFill>
              <a:schemeClr val="tx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er 17"/>
          <p:cNvGrpSpPr/>
          <p:nvPr/>
        </p:nvGrpSpPr>
        <p:grpSpPr>
          <a:xfrm>
            <a:off x="4298335" y="3270253"/>
            <a:ext cx="4869701" cy="3809999"/>
            <a:chOff x="4299446" y="3234268"/>
            <a:chExt cx="4869701" cy="3809999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3757" y="3365034"/>
              <a:ext cx="4665390" cy="314051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352256" y="6491553"/>
              <a:ext cx="4799960" cy="55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58317" y="6312417"/>
              <a:ext cx="3947087" cy="369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 </a:t>
              </a:r>
              <a:r>
                <a:rPr lang="fr-FR" sz="1000" dirty="0" smtClean="0">
                  <a:solidFill>
                    <a:schemeClr val="tx1"/>
                  </a:solidFill>
                </a:rPr>
                <a:t>Changement THC (Sv)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2646" y="3234268"/>
              <a:ext cx="3642287" cy="398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dirty="0" smtClean="0">
                  <a:solidFill>
                    <a:schemeClr val="tx1"/>
                  </a:solidFill>
                </a:rPr>
                <a:t>Changement AMOC vs asymétrie </a:t>
              </a:r>
              <a:r>
                <a:rPr lang="fr-FR" sz="1200" dirty="0" err="1" smtClean="0">
                  <a:solidFill>
                    <a:schemeClr val="tx1"/>
                  </a:solidFill>
                </a:rPr>
                <a:t>gyres</a:t>
              </a:r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99446" y="3496733"/>
              <a:ext cx="406400" cy="3547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</a:rPr>
                <a:t>               </a:t>
              </a:r>
              <a:r>
                <a:rPr lang="fr-FR" sz="1000" dirty="0" smtClean="0">
                  <a:solidFill>
                    <a:schemeClr val="tx1"/>
                  </a:solidFill>
                </a:rPr>
                <a:t>Asymétrie 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gyres</a:t>
              </a:r>
              <a:r>
                <a:rPr lang="fr-FR" sz="1000" dirty="0" smtClean="0">
                  <a:solidFill>
                    <a:schemeClr val="tx1"/>
                  </a:solidFill>
                </a:rPr>
                <a:t> (°</a:t>
              </a:r>
              <a:r>
                <a:rPr lang="fr-FR" sz="1000" dirty="0" err="1" smtClean="0">
                  <a:solidFill>
                    <a:schemeClr val="tx1"/>
                  </a:solidFill>
                </a:rPr>
                <a:t>lat</a:t>
              </a:r>
              <a:r>
                <a:rPr lang="fr-FR" sz="1000" dirty="0" smtClean="0">
                  <a:solidFill>
                    <a:schemeClr val="tx1"/>
                  </a:solidFill>
                </a:rPr>
                <a:t>)</a:t>
              </a:r>
              <a:endParaRPr lang="fr-FR" sz="1000" dirty="0">
                <a:solidFill>
                  <a:schemeClr val="tx1"/>
                </a:solidFill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6681311" y="6575484"/>
              <a:ext cx="24878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rgbClr val="800000"/>
                  </a:solidFill>
                </a:rPr>
                <a:t>Swingedouw et al., </a:t>
              </a:r>
              <a:r>
                <a:rPr lang="fr-FR" sz="1000" i="1" dirty="0" smtClean="0">
                  <a:solidFill>
                    <a:srgbClr val="800000"/>
                  </a:solidFill>
                </a:rPr>
                <a:t>Clim. Dyn</a:t>
              </a:r>
              <a:r>
                <a:rPr lang="fr-FR" sz="1000" dirty="0" smtClean="0">
                  <a:solidFill>
                    <a:srgbClr val="800000"/>
                  </a:solidFill>
                </a:rPr>
                <a:t>., 2013a</a:t>
              </a:r>
              <a:endParaRPr lang="fr-FR" sz="1000" dirty="0">
                <a:solidFill>
                  <a:srgbClr val="800000"/>
                </a:solidFill>
              </a:endParaRPr>
            </a:p>
          </p:txBody>
        </p:sp>
      </p:grpSp>
      <p:sp>
        <p:nvSpPr>
          <p:cNvPr id="25" name="Ellipse 24"/>
          <p:cNvSpPr/>
          <p:nvPr/>
        </p:nvSpPr>
        <p:spPr>
          <a:xfrm>
            <a:off x="5485366" y="4360411"/>
            <a:ext cx="361999" cy="360000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376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Fig_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61" y="3732436"/>
            <a:ext cx="4499352" cy="3843924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-16049" y="2316312"/>
            <a:ext cx="7166155" cy="3093890"/>
            <a:chOff x="503109" y="2276364"/>
            <a:chExt cx="8403829" cy="3985220"/>
          </a:xfrm>
        </p:grpSpPr>
        <p:sp>
          <p:nvSpPr>
            <p:cNvPr id="10244" name="Rectangle 4"/>
            <p:cNvSpPr>
              <a:spLocks noChangeArrowheads="1"/>
            </p:cNvSpPr>
            <p:nvPr/>
          </p:nvSpPr>
          <p:spPr bwMode="auto">
            <a:xfrm>
              <a:off x="2642141" y="2276364"/>
              <a:ext cx="3048000" cy="2376055"/>
            </a:xfrm>
            <a:prstGeom prst="rect">
              <a:avLst/>
            </a:prstGeom>
            <a:solidFill>
              <a:schemeClr val="tx1"/>
            </a:solidFill>
            <a:ln w="76200" cmpd="sng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0771" y="2565389"/>
              <a:ext cx="1979996" cy="2064611"/>
            </a:xfrm>
            <a:prstGeom prst="rect">
              <a:avLst/>
            </a:prstGeom>
          </p:spPr>
        </p:pic>
        <p:sp>
          <p:nvSpPr>
            <p:cNvPr id="10258" name="AutoShape 18"/>
            <p:cNvSpPr>
              <a:spLocks noChangeArrowheads="1"/>
            </p:cNvSpPr>
            <p:nvPr/>
          </p:nvSpPr>
          <p:spPr bwMode="auto">
            <a:xfrm>
              <a:off x="3310481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59" name="AutoShape 19"/>
            <p:cNvSpPr>
              <a:spLocks noChangeArrowheads="1"/>
            </p:cNvSpPr>
            <p:nvPr/>
          </p:nvSpPr>
          <p:spPr bwMode="auto">
            <a:xfrm>
              <a:off x="1820346" y="2709319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chemeClr val="tx2">
                <a:lumMod val="75000"/>
                <a:lumOff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61" name="Text Box 21"/>
            <p:cNvSpPr txBox="1">
              <a:spLocks noChangeArrowheads="1"/>
            </p:cNvSpPr>
            <p:nvPr/>
          </p:nvSpPr>
          <p:spPr bwMode="auto">
            <a:xfrm>
              <a:off x="6891878" y="2875301"/>
              <a:ext cx="2015060" cy="1066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b="1" dirty="0" smtClean="0">
                  <a:solidFill>
                    <a:schemeClr val="accent5">
                      <a:lumMod val="75000"/>
                    </a:schemeClr>
                  </a:solidFill>
                </a:rPr>
                <a:t>Sortie</a:t>
              </a:r>
            </a:p>
            <a:p>
              <a:r>
                <a:rPr lang="fr-FR" b="1" dirty="0" smtClean="0">
                  <a:solidFill>
                    <a:schemeClr val="accent5">
                      <a:lumMod val="75000"/>
                    </a:schemeClr>
                  </a:solidFill>
                </a:rPr>
                <a:t> (Variables  climatiques)</a:t>
              </a:r>
              <a:endParaRPr lang="fr-FR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262" name="AutoShape 22"/>
            <p:cNvSpPr>
              <a:spLocks noChangeArrowheads="1"/>
            </p:cNvSpPr>
            <p:nvPr/>
          </p:nvSpPr>
          <p:spPr bwMode="auto">
            <a:xfrm>
              <a:off x="5579548" y="2785519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63" name="AutoShape 23"/>
            <p:cNvSpPr>
              <a:spLocks noChangeArrowheads="1"/>
            </p:cNvSpPr>
            <p:nvPr/>
          </p:nvSpPr>
          <p:spPr bwMode="auto">
            <a:xfrm>
              <a:off x="4207945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64" name="AutoShape 24"/>
            <p:cNvSpPr>
              <a:spLocks noChangeArrowheads="1"/>
            </p:cNvSpPr>
            <p:nvPr/>
          </p:nvSpPr>
          <p:spPr bwMode="auto">
            <a:xfrm>
              <a:off x="5063081" y="4512719"/>
              <a:ext cx="1524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" name="Ellipse 3"/>
            <p:cNvSpPr/>
            <p:nvPr/>
          </p:nvSpPr>
          <p:spPr>
            <a:xfrm>
              <a:off x="2169481" y="5181584"/>
              <a:ext cx="3959996" cy="1080000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FF0000"/>
                  </a:solidFill>
                </a:rPr>
                <a:t>Conditions aux </a:t>
              </a:r>
              <a:r>
                <a:rPr lang="en-GB" b="1" dirty="0" err="1" smtClean="0">
                  <a:solidFill>
                    <a:srgbClr val="FF0000"/>
                  </a:solidFill>
                </a:rPr>
                <a:t>limites</a:t>
              </a:r>
              <a:r>
                <a:rPr lang="en-GB" b="1" dirty="0" smtClean="0">
                  <a:solidFill>
                    <a:srgbClr val="FF0000"/>
                  </a:solidFill>
                </a:rPr>
                <a:t> (</a:t>
              </a:r>
              <a:r>
                <a:rPr lang="en-GB" b="1" dirty="0" err="1" smtClean="0">
                  <a:solidFill>
                    <a:srgbClr val="FF0000"/>
                  </a:solidFill>
                </a:rPr>
                <a:t>forçages</a:t>
              </a:r>
              <a:r>
                <a:rPr lang="en-GB" b="1" dirty="0" smtClean="0">
                  <a:solidFill>
                    <a:srgbClr val="FF0000"/>
                  </a:solidFill>
                </a:rPr>
                <a:t>)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503109" y="3000879"/>
              <a:ext cx="2023816" cy="1189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b="1" dirty="0" smtClean="0">
                  <a:solidFill>
                    <a:schemeClr val="accent1"/>
                  </a:solidFill>
                </a:rPr>
                <a:t>Entrée</a:t>
              </a:r>
            </a:p>
            <a:p>
              <a:r>
                <a:rPr lang="fr-FR" b="1" dirty="0">
                  <a:solidFill>
                    <a:schemeClr val="accent1"/>
                  </a:solidFill>
                </a:rPr>
                <a:t>(</a:t>
              </a:r>
              <a:r>
                <a:rPr lang="fr-FR" b="1" dirty="0" smtClean="0">
                  <a:solidFill>
                    <a:schemeClr val="accent1"/>
                  </a:solidFill>
                </a:rPr>
                <a:t>Conditions initiales)</a:t>
              </a:r>
              <a:endParaRPr lang="fr-FR" b="1" dirty="0">
                <a:solidFill>
                  <a:schemeClr val="accent1"/>
                </a:solidFill>
              </a:endParaRPr>
            </a:p>
          </p:txBody>
        </p:sp>
        <p:sp>
          <p:nvSpPr>
            <p:cNvPr id="29" name="AutoShape 19"/>
            <p:cNvSpPr>
              <a:spLocks noChangeArrowheads="1"/>
            </p:cNvSpPr>
            <p:nvPr/>
          </p:nvSpPr>
          <p:spPr bwMode="auto">
            <a:xfrm>
              <a:off x="1874707" y="3241925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rgbClr val="18579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AutoShape 19"/>
            <p:cNvSpPr>
              <a:spLocks noChangeArrowheads="1"/>
            </p:cNvSpPr>
            <p:nvPr/>
          </p:nvSpPr>
          <p:spPr bwMode="auto">
            <a:xfrm>
              <a:off x="1874707" y="3894654"/>
              <a:ext cx="899998" cy="180975"/>
            </a:xfrm>
            <a:prstGeom prst="rightArrow">
              <a:avLst>
                <a:gd name="adj1" fmla="val 50000"/>
                <a:gd name="adj2" fmla="val 105263"/>
              </a:avLst>
            </a:prstGeom>
            <a:solidFill>
              <a:srgbClr val="18579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AutoShape 22"/>
            <p:cNvSpPr>
              <a:spLocks noChangeArrowheads="1"/>
            </p:cNvSpPr>
            <p:nvPr/>
          </p:nvSpPr>
          <p:spPr bwMode="auto">
            <a:xfrm>
              <a:off x="5608622" y="3309657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5F88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AutoShape 22"/>
            <p:cNvSpPr>
              <a:spLocks noChangeArrowheads="1"/>
            </p:cNvSpPr>
            <p:nvPr/>
          </p:nvSpPr>
          <p:spPr bwMode="auto">
            <a:xfrm>
              <a:off x="5619485" y="3804166"/>
              <a:ext cx="1143000" cy="180975"/>
            </a:xfrm>
            <a:prstGeom prst="rightArrow">
              <a:avLst>
                <a:gd name="adj1" fmla="val 50000"/>
                <a:gd name="adj2" fmla="val 157895"/>
              </a:avLst>
            </a:prstGeom>
            <a:solidFill>
              <a:srgbClr val="5F88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45" name="Text Box 5"/>
            <p:cNvSpPr txBox="1">
              <a:spLocks noChangeArrowheads="1"/>
            </p:cNvSpPr>
            <p:nvPr/>
          </p:nvSpPr>
          <p:spPr bwMode="auto">
            <a:xfrm>
              <a:off x="2642141" y="2370101"/>
              <a:ext cx="3048000" cy="426464"/>
            </a:xfrm>
            <a:prstGeom prst="rect">
              <a:avLst/>
            </a:prstGeom>
            <a:noFill/>
            <a:ln w="7620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fr-FR" b="1" cap="all" dirty="0" smtClean="0">
                  <a:ln w="0"/>
                  <a:solidFill>
                    <a:srgbClr val="FFFFFF"/>
                  </a:solidFill>
                  <a:effectLst>
                    <a:reflection blurRad="12700" stA="50000" endPos="50000" dist="5000" dir="5400000" sy="-100000" rotWithShape="0"/>
                  </a:effectLst>
                </a:rPr>
                <a:t>Modèle </a:t>
              </a:r>
              <a:r>
                <a:rPr lang="fr-FR" b="1" cap="all" dirty="0" smtClean="0">
                  <a:ln w="0"/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12700" stA="50000" endPos="50000" dist="5000" dir="5400000" sy="-100000" rotWithShape="0"/>
                  </a:effectLst>
                </a:rPr>
                <a:t>AOGCM</a:t>
              </a:r>
              <a:endParaRPr lang="fr-FR" b="1" cap="all" dirty="0">
                <a:ln w="0"/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1138653" y="1053257"/>
            <a:ext cx="3959996" cy="1437426"/>
            <a:chOff x="2202558" y="675097"/>
            <a:chExt cx="3959996" cy="1752930"/>
          </a:xfrm>
        </p:grpSpPr>
        <p:sp>
          <p:nvSpPr>
            <p:cNvPr id="28" name="Ellipse 27"/>
            <p:cNvSpPr/>
            <p:nvPr/>
          </p:nvSpPr>
          <p:spPr>
            <a:xfrm>
              <a:off x="2202558" y="675097"/>
              <a:ext cx="3959996" cy="1079998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rgbClr val="FF0000"/>
                  </a:solidFill>
                </a:rPr>
                <a:t>Rappel </a:t>
              </a:r>
              <a:r>
                <a:rPr lang="en-GB" b="1" dirty="0" err="1" smtClean="0">
                  <a:solidFill>
                    <a:srgbClr val="FF0000"/>
                  </a:solidFill>
                </a:rPr>
                <a:t>vers</a:t>
              </a:r>
              <a:r>
                <a:rPr lang="en-GB" b="1" dirty="0" smtClean="0">
                  <a:solidFill>
                    <a:srgbClr val="FF0000"/>
                  </a:solidFill>
                </a:rPr>
                <a:t> anomalies SST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auto">
            <a:xfrm flipV="1">
              <a:off x="4070288" y="1708028"/>
              <a:ext cx="180000" cy="719999"/>
            </a:xfrm>
            <a:prstGeom prst="upArrow">
              <a:avLst>
                <a:gd name="adj1" fmla="val 50000"/>
                <a:gd name="adj2" fmla="val 1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-33866" y="141442"/>
            <a:ext cx="9144000" cy="603624"/>
          </a:xfrm>
        </p:spPr>
        <p:txBody>
          <a:bodyPr/>
          <a:lstStyle/>
          <a:p>
            <a:r>
              <a:rPr lang="en-GB" sz="3600" dirty="0" smtClean="0"/>
              <a:t>Principe de la </a:t>
            </a:r>
            <a:r>
              <a:rPr lang="en-GB" sz="3600" dirty="0" err="1" smtClean="0"/>
              <a:t>prévision</a:t>
            </a:r>
            <a:r>
              <a:rPr lang="en-GB" sz="3600" dirty="0" smtClean="0"/>
              <a:t> </a:t>
            </a:r>
            <a:r>
              <a:rPr lang="en-GB" sz="3600" dirty="0" err="1" smtClean="0"/>
              <a:t>décennale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70108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399" y="0"/>
            <a:ext cx="4882583" cy="652534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104071" y="-103416"/>
            <a:ext cx="211917" cy="72263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9714"/>
            <a:ext cx="4284136" cy="1278507"/>
          </a:xfrm>
        </p:spPr>
        <p:txBody>
          <a:bodyPr/>
          <a:lstStyle/>
          <a:p>
            <a:r>
              <a:rPr lang="fr-FR" sz="4000" dirty="0" smtClean="0"/>
              <a:t>Les dernières décennies</a:t>
            </a:r>
            <a:endParaRPr lang="fr-FR" sz="4000" dirty="0"/>
          </a:p>
        </p:txBody>
      </p:sp>
      <p:sp>
        <p:nvSpPr>
          <p:cNvPr id="5" name="Rectangle 4"/>
          <p:cNvSpPr/>
          <p:nvPr/>
        </p:nvSpPr>
        <p:spPr>
          <a:xfrm>
            <a:off x="8039000" y="332656"/>
            <a:ext cx="349424" cy="583107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86872" y="325606"/>
            <a:ext cx="349424" cy="5838127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932040" y="476672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Obs. (</a:t>
            </a:r>
            <a:r>
              <a:rPr lang="fr-FR" sz="1200" b="1" dirty="0" err="1" smtClean="0">
                <a:solidFill>
                  <a:srgbClr val="FF0000"/>
                </a:solidFill>
              </a:rPr>
              <a:t>Huck</a:t>
            </a:r>
            <a:r>
              <a:rPr lang="fr-FR" sz="1200" b="1" dirty="0" smtClean="0">
                <a:solidFill>
                  <a:srgbClr val="FF0000"/>
                </a:solidFill>
              </a:rPr>
              <a:t> et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87403" y="3394926"/>
            <a:ext cx="117312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Historique</a:t>
            </a:r>
            <a:endParaRPr lang="fr-FR" sz="1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788024" y="404664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Reconstructions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88024" y="1899981"/>
            <a:ext cx="16127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00FF"/>
                </a:solidFill>
              </a:rPr>
              <a:t>Rappel en SST</a:t>
            </a:r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88024" y="4814256"/>
            <a:ext cx="9348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Contrôle</a:t>
            </a:r>
            <a:endParaRPr lang="fr-FR" sz="1200" b="1" dirty="0"/>
          </a:p>
        </p:txBody>
      </p:sp>
      <p:grpSp>
        <p:nvGrpSpPr>
          <p:cNvPr id="23" name="Grouper 22"/>
          <p:cNvGrpSpPr/>
          <p:nvPr/>
        </p:nvGrpSpPr>
        <p:grpSpPr>
          <a:xfrm>
            <a:off x="5775815" y="2202383"/>
            <a:ext cx="1111057" cy="1469542"/>
            <a:chOff x="5775815" y="2337847"/>
            <a:chExt cx="1111057" cy="1469542"/>
          </a:xfrm>
        </p:grpSpPr>
        <p:cxnSp>
          <p:nvCxnSpPr>
            <p:cNvPr id="16" name="Connecteur droit avec flèche 15"/>
            <p:cNvCxnSpPr/>
            <p:nvPr/>
          </p:nvCxnSpPr>
          <p:spPr>
            <a:xfrm>
              <a:off x="5775816" y="2337847"/>
              <a:ext cx="111105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5775816" y="3807389"/>
              <a:ext cx="1111056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5775815" y="3318924"/>
              <a:ext cx="935998" cy="3597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000000"/>
                  </a:solidFill>
                </a:rPr>
                <a:t>15 ans</a:t>
              </a:r>
              <a:endParaRPr lang="fr-FR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284136" y="6491555"/>
            <a:ext cx="4868080" cy="359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800000"/>
                </a:solidFill>
              </a:rPr>
              <a:t>Swingedouw et al., </a:t>
            </a:r>
            <a:r>
              <a:rPr lang="fr-FR" sz="1400" i="1" dirty="0" smtClean="0">
                <a:solidFill>
                  <a:srgbClr val="800000"/>
                </a:solidFill>
              </a:rPr>
              <a:t>Clim. Dyn</a:t>
            </a:r>
            <a:r>
              <a:rPr lang="fr-FR" sz="1400" dirty="0" smtClean="0">
                <a:solidFill>
                  <a:srgbClr val="800000"/>
                </a:solidFill>
              </a:rPr>
              <a:t>., 2013b</a:t>
            </a:r>
            <a:endParaRPr lang="fr-FR" sz="1400" dirty="0">
              <a:solidFill>
                <a:srgbClr val="8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75816" y="0"/>
            <a:ext cx="1945784" cy="3256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Evolution AMOC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41" y="1206458"/>
            <a:ext cx="1799999" cy="827027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33866" y="2092316"/>
            <a:ext cx="409560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Hypothèse :  l’éruption du Mt Agung en 1963 a excité un mode à 20 ans de l’AMOC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Mode présent dans le modèle en simulation de contrôle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 dans les observations du Groenland !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52216" y="-29714"/>
            <a:ext cx="211917" cy="72263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8" name="Grouper 17"/>
          <p:cNvGrpSpPr/>
          <p:nvPr/>
        </p:nvGrpSpPr>
        <p:grpSpPr>
          <a:xfrm>
            <a:off x="4115468" y="2219326"/>
            <a:ext cx="1609280" cy="1810824"/>
            <a:chOff x="3657599" y="2337847"/>
            <a:chExt cx="2067149" cy="2065233"/>
          </a:xfrm>
        </p:grpSpPr>
        <p:cxnSp>
          <p:nvCxnSpPr>
            <p:cNvPr id="13" name="Connecteur droit avec flèche 12"/>
            <p:cNvCxnSpPr/>
            <p:nvPr/>
          </p:nvCxnSpPr>
          <p:spPr>
            <a:xfrm>
              <a:off x="5724128" y="3980794"/>
              <a:ext cx="620" cy="422286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5722888" y="2337847"/>
              <a:ext cx="620" cy="422286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599" y="2477285"/>
              <a:ext cx="1772999" cy="1332311"/>
            </a:xfrm>
            <a:prstGeom prst="rect">
              <a:avLst/>
            </a:prstGeom>
          </p:spPr>
        </p:pic>
      </p:grpSp>
      <p:grpSp>
        <p:nvGrpSpPr>
          <p:cNvPr id="25" name="Grouper 24"/>
          <p:cNvGrpSpPr/>
          <p:nvPr/>
        </p:nvGrpSpPr>
        <p:grpSpPr>
          <a:xfrm>
            <a:off x="2006597" y="4410257"/>
            <a:ext cx="1933668" cy="2505760"/>
            <a:chOff x="2006597" y="4461059"/>
            <a:chExt cx="1933668" cy="2505760"/>
          </a:xfrm>
        </p:grpSpPr>
        <p:grpSp>
          <p:nvGrpSpPr>
            <p:cNvPr id="32" name="Grouper 31"/>
            <p:cNvGrpSpPr>
              <a:grpSpLocks noChangeAspect="1"/>
            </p:cNvGrpSpPr>
            <p:nvPr/>
          </p:nvGrpSpPr>
          <p:grpSpPr>
            <a:xfrm>
              <a:off x="2006597" y="4461059"/>
              <a:ext cx="1933668" cy="2477332"/>
              <a:chOff x="2020287" y="4661967"/>
              <a:chExt cx="1829042" cy="2343289"/>
            </a:xfrm>
          </p:grpSpPr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28333" y="4723761"/>
                <a:ext cx="1520995" cy="2281495"/>
              </a:xfrm>
              <a:prstGeom prst="rect">
                <a:avLst/>
              </a:prstGeom>
            </p:spPr>
          </p:pic>
          <p:sp>
            <p:nvSpPr>
              <p:cNvPr id="31" name="ZoneTexte 30"/>
              <p:cNvSpPr txBox="1"/>
              <p:nvPr/>
            </p:nvSpPr>
            <p:spPr>
              <a:xfrm>
                <a:off x="2020287" y="4661967"/>
                <a:ext cx="1829042" cy="26201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Spectre </a:t>
                </a:r>
                <a:r>
                  <a:rPr lang="en-GB" sz="1200" dirty="0" err="1" smtClean="0"/>
                  <a:t>Groenland</a:t>
                </a:r>
                <a:endParaRPr lang="en-GB" sz="1200" dirty="0"/>
              </a:p>
            </p:txBody>
          </p:sp>
        </p:grpSp>
        <p:sp>
          <p:nvSpPr>
            <p:cNvPr id="35" name="ZoneTexte 34"/>
            <p:cNvSpPr txBox="1"/>
            <p:nvPr/>
          </p:nvSpPr>
          <p:spPr>
            <a:xfrm>
              <a:off x="2308191" y="4694634"/>
              <a:ext cx="384937" cy="191847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2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4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8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16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32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64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128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256</a:t>
              </a:r>
            </a:p>
            <a:p>
              <a:pPr algn="r">
                <a:spcAft>
                  <a:spcPts val="700"/>
                </a:spcAft>
              </a:pPr>
              <a:r>
                <a:rPr lang="en-GB" sz="800" dirty="0" smtClean="0"/>
                <a:t>512</a:t>
              </a:r>
              <a:endParaRPr lang="en-GB" sz="800" dirty="0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2074331" y="4695723"/>
              <a:ext cx="346249" cy="2242668"/>
            </a:xfrm>
            <a:prstGeom prst="rect">
              <a:avLst/>
            </a:prstGeom>
            <a:solidFill>
              <a:srgbClr val="FFFFFF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GB" sz="1050" dirty="0" err="1" smtClean="0"/>
                <a:t>Années</a:t>
              </a:r>
              <a:endParaRPr lang="en-GB" sz="1050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2548466" y="6551321"/>
              <a:ext cx="1391797" cy="41549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 smtClean="0"/>
                <a:t>10</a:t>
              </a:r>
              <a:r>
                <a:rPr lang="en-GB" sz="1050" baseline="30000" dirty="0" smtClean="0"/>
                <a:t>-1</a:t>
              </a:r>
              <a:r>
                <a:rPr lang="en-GB" sz="1050" dirty="0" smtClean="0"/>
                <a:t>     10</a:t>
              </a:r>
              <a:r>
                <a:rPr lang="en-GB" sz="1050" baseline="30000" dirty="0" smtClean="0"/>
                <a:t>0 </a:t>
              </a:r>
              <a:r>
                <a:rPr lang="en-GB" sz="1050" dirty="0" smtClean="0"/>
                <a:t>    10</a:t>
              </a:r>
              <a:r>
                <a:rPr lang="en-GB" sz="1050" baseline="30000" dirty="0" smtClean="0"/>
                <a:t>1</a:t>
              </a:r>
            </a:p>
            <a:p>
              <a:pPr algn="ctr"/>
              <a:r>
                <a:rPr lang="en-GB" sz="1050" dirty="0" smtClean="0"/>
                <a:t>Puissance</a:t>
              </a:r>
              <a:endParaRPr lang="en-GB" sz="1050" dirty="0"/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-84667" y="4393558"/>
            <a:ext cx="2091263" cy="2489841"/>
            <a:chOff x="-84667" y="4410492"/>
            <a:chExt cx="2091263" cy="2489841"/>
          </a:xfrm>
        </p:grpSpPr>
        <p:grpSp>
          <p:nvGrpSpPr>
            <p:cNvPr id="26" name="Grouper 25"/>
            <p:cNvGrpSpPr/>
            <p:nvPr/>
          </p:nvGrpSpPr>
          <p:grpSpPr>
            <a:xfrm>
              <a:off x="0" y="4410492"/>
              <a:ext cx="1979999" cy="2489841"/>
              <a:chOff x="-636061" y="2855552"/>
              <a:chExt cx="4307655" cy="4213436"/>
            </a:xfrm>
          </p:grpSpPr>
          <p:pic>
            <p:nvPicPr>
              <p:cNvPr id="27" name="Image 3" descr="d18O-millgreenland-1000-1973-eof1.g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36061" y="2855552"/>
                <a:ext cx="4307655" cy="42053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ZoneTexte 27"/>
              <p:cNvSpPr txBox="1"/>
              <p:nvPr/>
            </p:nvSpPr>
            <p:spPr>
              <a:xfrm>
                <a:off x="-451865" y="6600236"/>
                <a:ext cx="3559883" cy="46875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Ortega et al., 2014</a:t>
                </a:r>
                <a:endParaRPr lang="fr-FR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7" name="ZoneTexte 36"/>
            <p:cNvSpPr txBox="1"/>
            <p:nvPr/>
          </p:nvSpPr>
          <p:spPr>
            <a:xfrm>
              <a:off x="-84667" y="4441718"/>
              <a:ext cx="2091263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EOF1 </a:t>
              </a:r>
              <a:r>
                <a:rPr lang="en-GB" sz="1200" dirty="0"/>
                <a:t>δ</a:t>
              </a:r>
              <a:r>
                <a:rPr lang="en-GB" sz="1200" baseline="30000" dirty="0"/>
                <a:t>18</a:t>
              </a:r>
              <a:r>
                <a:rPr lang="en-GB" sz="1200" dirty="0"/>
                <a:t>O </a:t>
              </a:r>
              <a:r>
                <a:rPr lang="en-GB" sz="1200" dirty="0" smtClean="0"/>
                <a:t> (1000-1973)  </a:t>
              </a:r>
              <a:endParaRPr lang="en-GB" sz="1200" dirty="0"/>
            </a:p>
          </p:txBody>
        </p:sp>
      </p:grpSp>
      <p:sp>
        <p:nvSpPr>
          <p:cNvPr id="30" name="Ellipse 29"/>
          <p:cNvSpPr>
            <a:spLocks noChangeAspect="1"/>
          </p:cNvSpPr>
          <p:nvPr/>
        </p:nvSpPr>
        <p:spPr>
          <a:xfrm>
            <a:off x="3015272" y="5147731"/>
            <a:ext cx="791999" cy="50367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57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55" y="2072734"/>
            <a:ext cx="4463994" cy="324257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639" y="0"/>
            <a:ext cx="4694361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07576"/>
            <a:ext cx="4299598" cy="1179357"/>
          </a:xfrm>
        </p:spPr>
        <p:txBody>
          <a:bodyPr/>
          <a:lstStyle/>
          <a:p>
            <a:r>
              <a:rPr lang="en-GB" dirty="0" smtClean="0"/>
              <a:t>Validation ?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832278" y="2616199"/>
            <a:ext cx="349424" cy="2447994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557843" y="2619128"/>
            <a:ext cx="349424" cy="24480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322716" y="2582331"/>
            <a:ext cx="349424" cy="1763999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132932" y="2586595"/>
            <a:ext cx="349424" cy="176399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822228" y="4766735"/>
            <a:ext cx="349424" cy="1763998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8395402" y="4766735"/>
            <a:ext cx="349424" cy="1763999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" y="2243533"/>
            <a:ext cx="287997" cy="28799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-14355" y="6515899"/>
            <a:ext cx="4527088" cy="359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800000"/>
                </a:solidFill>
              </a:rPr>
              <a:t>Swingedouw et al., </a:t>
            </a:r>
            <a:r>
              <a:rPr lang="fr-FR" sz="1400" i="1" dirty="0" smtClean="0">
                <a:solidFill>
                  <a:srgbClr val="800000"/>
                </a:solidFill>
              </a:rPr>
              <a:t>Nature Com</a:t>
            </a:r>
            <a:r>
              <a:rPr lang="fr-FR" sz="1400" dirty="0" smtClean="0">
                <a:solidFill>
                  <a:srgbClr val="800000"/>
                </a:solidFill>
              </a:rPr>
              <a:t>., 2015</a:t>
            </a:r>
            <a:endParaRPr lang="fr-FR" sz="1400" dirty="0">
              <a:solidFill>
                <a:srgbClr val="8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14355" y="1847402"/>
            <a:ext cx="305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Confirmation CMIP5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170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r 6"/>
          <p:cNvGrpSpPr/>
          <p:nvPr/>
        </p:nvGrpSpPr>
        <p:grpSpPr>
          <a:xfrm>
            <a:off x="4394135" y="24553"/>
            <a:ext cx="4749865" cy="6858000"/>
            <a:chOff x="4394135" y="24553"/>
            <a:chExt cx="4749865" cy="6858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4135" y="24553"/>
              <a:ext cx="4749865" cy="6858000"/>
            </a:xfrm>
            <a:prstGeom prst="rect">
              <a:avLst/>
            </a:prstGeom>
          </p:spPr>
        </p:pic>
        <p:pic>
          <p:nvPicPr>
            <p:cNvPr id="4" name="Image 3" descr="sectio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662" y="5214069"/>
              <a:ext cx="648000" cy="486000"/>
            </a:xfrm>
            <a:prstGeom prst="rect">
              <a:avLst/>
            </a:prstGeom>
          </p:spPr>
        </p:pic>
        <p:pic>
          <p:nvPicPr>
            <p:cNvPr id="5" name="Image 4" descr="Arctica3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930" y="2057400"/>
              <a:ext cx="648000" cy="430851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4664"/>
            <a:ext cx="4274199" cy="999069"/>
          </a:xfrm>
        </p:spPr>
        <p:txBody>
          <a:bodyPr/>
          <a:lstStyle/>
          <a:p>
            <a:r>
              <a:rPr lang="fr-FR" sz="3600" dirty="0" smtClean="0"/>
              <a:t>Validation mécanismes ? 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151464"/>
            <a:ext cx="4324999" cy="2849036"/>
          </a:xfrm>
        </p:spPr>
        <p:txBody>
          <a:bodyPr>
            <a:normAutofit fontScale="62500" lnSpcReduction="20000"/>
          </a:bodyPr>
          <a:lstStyle/>
          <a:p>
            <a:r>
              <a:rPr lang="fr-FR" sz="2900" dirty="0" smtClean="0"/>
              <a:t>Données annuelles du Groenland sur le dernier millénaire</a:t>
            </a:r>
          </a:p>
          <a:p>
            <a:r>
              <a:rPr lang="fr-FR" sz="2900" dirty="0" smtClean="0"/>
              <a:t>Bivalves en Islande, marqueur de la circulation océanique avec résolution annuelle (Butler et al. 2012)</a:t>
            </a:r>
          </a:p>
          <a:p>
            <a:r>
              <a:rPr lang="fr-FR" sz="2900" dirty="0" smtClean="0"/>
              <a:t>Comparaison avec simulation millénaire IPSL-CM5A-LR pour 5 événements marquants = 5 membres</a:t>
            </a:r>
          </a:p>
          <a:p>
            <a:pPr>
              <a:buFont typeface="Symbol" charset="0"/>
              <a:buChar char=""/>
            </a:pPr>
            <a:endParaRPr lang="fr-FR" dirty="0" smtClean="0"/>
          </a:p>
        </p:txBody>
      </p:sp>
      <p:pic>
        <p:nvPicPr>
          <p:cNvPr id="10" name="Imag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2" y="4000500"/>
            <a:ext cx="4081766" cy="28820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1" name="Rectangle 10"/>
          <p:cNvSpPr/>
          <p:nvPr/>
        </p:nvSpPr>
        <p:spPr>
          <a:xfrm>
            <a:off x="5938606" y="445299"/>
            <a:ext cx="349424" cy="2916000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7714977" y="445299"/>
            <a:ext cx="349424" cy="29160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457264" y="3662632"/>
            <a:ext cx="349424" cy="2916000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170135" y="3666866"/>
            <a:ext cx="349424" cy="29160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4250" y="4000499"/>
            <a:ext cx="116231" cy="33485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114484" y="4000499"/>
            <a:ext cx="116231" cy="33485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 flipH="1" flipV="1">
            <a:off x="-101599" y="3915835"/>
            <a:ext cx="4266885" cy="152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 flipH="1">
            <a:off x="116231" y="3979336"/>
            <a:ext cx="3854635" cy="3217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sz="1200" dirty="0" smtClean="0">
                <a:solidFill>
                  <a:srgbClr val="000000"/>
                </a:solidFill>
              </a:rPr>
              <a:t>5 Volcans sélectionnés (période retour : 40 ans)</a:t>
            </a:r>
            <a:endParaRPr lang="fr-FR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0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25046</TotalTime>
  <Words>1482</Words>
  <Application>Microsoft Macintosh PowerPoint</Application>
  <PresentationFormat>Présentation à l'écran (4:3)</PresentationFormat>
  <Paragraphs>303</Paragraphs>
  <Slides>33</Slides>
  <Notes>8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5" baseType="lpstr">
      <vt:lpstr>Brise</vt:lpstr>
      <vt:lpstr>Équation</vt:lpstr>
      <vt:lpstr>Rôle de l’océan dans la variabilité climatique décennale à centennale</vt:lpstr>
      <vt:lpstr>Que connaissons-nous de la circulation océanique en Atlantique Nord ?</vt:lpstr>
      <vt:lpstr>Principe d’un modèle de climat</vt:lpstr>
      <vt:lpstr>Impact climatique d’un arrêt d’AMOC</vt:lpstr>
      <vt:lpstr>Différents modèles</vt:lpstr>
      <vt:lpstr>Principe de la prévision décennale</vt:lpstr>
      <vt:lpstr>Les dernières décennies</vt:lpstr>
      <vt:lpstr>Validation ?</vt:lpstr>
      <vt:lpstr>Validation mécanismes ? </vt:lpstr>
      <vt:lpstr>Changements abrupts dans CMIP5 ? </vt:lpstr>
      <vt:lpstr>Prospectives</vt:lpstr>
      <vt:lpstr>Assimilation de données dans un AOGCM ?</vt:lpstr>
      <vt:lpstr>Reconstruction indices climatiques</vt:lpstr>
      <vt:lpstr>Compréhension   échanges entre gyres</vt:lpstr>
      <vt:lpstr>Conclusions</vt:lpstr>
      <vt:lpstr>Présentation PowerPoint</vt:lpstr>
      <vt:lpstr>Merci ! </vt:lpstr>
      <vt:lpstr>Présentation PowerPoint</vt:lpstr>
      <vt:lpstr>Présentation PowerPoint</vt:lpstr>
      <vt:lpstr>Implication : interférences</vt:lpstr>
      <vt:lpstr>La circulation thermohaline (THC)</vt:lpstr>
      <vt:lpstr>Et le sud ?</vt:lpstr>
      <vt:lpstr>Et dans le passé ?</vt:lpstr>
      <vt:lpstr>Modélisation d’un Heinrich</vt:lpstr>
      <vt:lpstr>Amélioration protocole expérimental</vt:lpstr>
      <vt:lpstr>Effet de la fonte des calottes à l’Eemien</vt:lpstr>
      <vt:lpstr>Téléconnections antarctique lors de la dernière période glaciaire?</vt:lpstr>
      <vt:lpstr>Outils et données utilisés</vt:lpstr>
      <vt:lpstr>Le dernier millénaire</vt:lpstr>
      <vt:lpstr>Effet forçage solaire en Europe en été</vt:lpstr>
      <vt:lpstr>Téléconnection tropiques-extratropiques</vt:lpstr>
      <vt:lpstr>Impact du forçage solaire sur la NAO</vt:lpstr>
      <vt:lpstr>Rôle de l’évapotranspiration</vt:lpstr>
    </vt:vector>
  </TitlesOfParts>
  <Company>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Didier Swingedouw</dc:creator>
  <cp:lastModifiedBy>Didier Swingedouw</cp:lastModifiedBy>
  <cp:revision>180</cp:revision>
  <dcterms:created xsi:type="dcterms:W3CDTF">2012-09-21T18:31:17Z</dcterms:created>
  <dcterms:modified xsi:type="dcterms:W3CDTF">2015-02-03T16:09:33Z</dcterms:modified>
</cp:coreProperties>
</file>