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69" r:id="rId2"/>
    <p:sldId id="287" r:id="rId3"/>
    <p:sldId id="288" r:id="rId4"/>
    <p:sldId id="289" r:id="rId5"/>
    <p:sldId id="290" r:id="rId6"/>
    <p:sldId id="303" r:id="rId7"/>
    <p:sldId id="307" r:id="rId8"/>
    <p:sldId id="291" r:id="rId9"/>
    <p:sldId id="292" r:id="rId10"/>
    <p:sldId id="305" r:id="rId11"/>
    <p:sldId id="293" r:id="rId12"/>
    <p:sldId id="294" r:id="rId13"/>
    <p:sldId id="295" r:id="rId14"/>
    <p:sldId id="296" r:id="rId15"/>
    <p:sldId id="298" r:id="rId16"/>
    <p:sldId id="304" r:id="rId17"/>
    <p:sldId id="297" r:id="rId18"/>
    <p:sldId id="306" r:id="rId19"/>
    <p:sldId id="302" r:id="rId20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5ED8"/>
    <a:srgbClr val="2D49FF"/>
    <a:srgbClr val="14FF3E"/>
    <a:srgbClr val="ED7AFF"/>
    <a:srgbClr val="800080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167" autoAdjust="0"/>
  </p:normalViewPr>
  <p:slideViewPr>
    <p:cSldViewPr snapToGrid="0" snapToObjects="1">
      <p:cViewPr>
        <p:scale>
          <a:sx n="75" d="100"/>
          <a:sy n="75" d="100"/>
        </p:scale>
        <p:origin x="-206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E6B040F-7806-AB47-9AE9-3C14C85C539D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A4D1BB2-E881-3F45-9592-13AB6B16DE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757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50ECB51-B9CD-8943-959D-AD10A78DAF06}" type="slidenum">
              <a:rPr lang="en-GB" sz="1200"/>
              <a:pPr eaLnBrk="1" hangingPunct="1"/>
              <a:t>19</a:t>
            </a:fld>
            <a:endParaRPr lang="en-GB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/>
            </a:pPr>
            <a:endParaRPr sz="3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9C70-64E2-4940-A1F8-CA8BEA592F5F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FB15E-CABB-DE44-A702-666464F79FB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34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31F63-28E3-3D42-A36B-B1B6C1721E2B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F01B1-1BB4-C64C-AA9E-233F16A7FF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74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C4D9-EFB7-1849-AADA-5D3A016431A7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67FC-3310-8549-B4EB-5B4A550DA90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177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59BD1-E871-2842-BEDF-B9E28C9A9703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1C56F-759D-F44D-B3CD-CEB7945B274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67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87EEA-E1F9-FE44-93C8-B0F0AFEB6823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37137-5EA0-D94B-9EA3-49A22AFF3E2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503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35FE-E7F9-7146-9884-42006D9C053C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BBBD3-881B-4C40-BB91-3ECE820DDEE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78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F93F7-D1EC-C741-893D-E7400730A8FD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4B4BA-9B70-4B45-8CEB-EF889AC1628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35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5D5-C2FB-B04C-8DC0-B84202E1170C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8EDC5-EF2A-2D4B-80AE-1E85D2C1350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23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F6DB-266C-0741-92F1-A4A8895AC810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2EA9B-375A-8D4F-BD0D-63C9836D386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92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443FC-FE9B-1C45-A19B-D24542DA80D1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686C5-ABCC-404B-AB69-7C8EE2846A4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09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4AE86-E5E9-3A43-88E6-83D2F12B278B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D5E0D-14C9-7D45-837D-14D8FFC93D2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97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44491-24E5-BE4A-ADBA-808A7E930903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C105C-8697-9F47-82F4-9E641C934F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0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  <a:endParaRPr lang="en-GB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877C1F-4966-854E-8D82-3B60B78EB010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3B56CD-76B3-8046-9661-FFE84AA8673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9pPr>
    </p:titleStyle>
    <p:bodyStyle>
      <a:lvl1pPr marL="349250" indent="-349250" algn="l" rtl="0" fontAlgn="base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96837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263650" indent="-295275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54622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04900" y="1022350"/>
            <a:ext cx="6807200" cy="1938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000" dirty="0">
                <a:solidFill>
                  <a:schemeClr val="accent1"/>
                </a:solidFill>
                <a:latin typeface="+mj-lt"/>
                <a:cs typeface="Verdana" charset="0"/>
              </a:rPr>
              <a:t>Tentative reconstruction of the </a:t>
            </a:r>
            <a:r>
              <a:rPr lang="fr-FR" sz="4000" dirty="0" err="1">
                <a:solidFill>
                  <a:schemeClr val="accent1"/>
                </a:solidFill>
                <a:latin typeface="+mj-lt"/>
                <a:cs typeface="Verdana" charset="0"/>
              </a:rPr>
              <a:t>recent</a:t>
            </a:r>
            <a:r>
              <a:rPr lang="fr-FR" sz="4000" dirty="0">
                <a:solidFill>
                  <a:schemeClr val="accent1"/>
                </a:solidFill>
                <a:latin typeface="+mj-lt"/>
                <a:cs typeface="Verdana" charset="0"/>
              </a:rPr>
              <a:t> Hiatus </a:t>
            </a:r>
            <a:r>
              <a:rPr lang="fr-FR" sz="4000" dirty="0" err="1" smtClean="0">
                <a:solidFill>
                  <a:schemeClr val="accent1"/>
                </a:solidFill>
                <a:latin typeface="+mj-lt"/>
                <a:cs typeface="Verdana" charset="0"/>
              </a:rPr>
              <a:t>using</a:t>
            </a:r>
            <a:r>
              <a:rPr lang="fr-FR" sz="4000" dirty="0" smtClean="0">
                <a:solidFill>
                  <a:schemeClr val="accent1"/>
                </a:solidFill>
                <a:latin typeface="+mj-lt"/>
                <a:cs typeface="Verdana" charset="0"/>
              </a:rPr>
              <a:t> </a:t>
            </a:r>
            <a:r>
              <a:rPr lang="fr-FR" sz="4000" dirty="0">
                <a:solidFill>
                  <a:schemeClr val="accent1"/>
                </a:solidFill>
                <a:latin typeface="+mj-lt"/>
                <a:cs typeface="Verdana" charset="0"/>
              </a:rPr>
              <a:t>IPSL-CM5A-LR</a:t>
            </a:r>
          </a:p>
        </p:txBody>
      </p:sp>
      <p:sp>
        <p:nvSpPr>
          <p:cNvPr id="15363" name="ZoneTexte 4"/>
          <p:cNvSpPr txBox="1">
            <a:spLocks noChangeArrowheads="1"/>
          </p:cNvSpPr>
          <p:nvPr/>
        </p:nvSpPr>
        <p:spPr bwMode="auto">
          <a:xfrm>
            <a:off x="1498600" y="3302000"/>
            <a:ext cx="61849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fr-FR" sz="2000" dirty="0" smtClean="0">
                <a:solidFill>
                  <a:srgbClr val="2C7C9F"/>
                </a:solidFill>
                <a:latin typeface="+mn-lt"/>
                <a:cs typeface="Verdana" charset="0"/>
              </a:rPr>
              <a:t>Didier Swingedouw, Juliette Mignot, Eric Guilyardi, Sébastien Nguyen, Lola </a:t>
            </a:r>
            <a:r>
              <a:rPr lang="fr-FR" sz="2000" dirty="0" err="1" smtClean="0">
                <a:solidFill>
                  <a:srgbClr val="2C7C9F"/>
                </a:solidFill>
                <a:latin typeface="+mn-lt"/>
                <a:cs typeface="Verdana" charset="0"/>
              </a:rPr>
              <a:t>Ormières</a:t>
            </a:r>
            <a:r>
              <a:rPr lang="fr-FR" sz="2000" dirty="0" smtClean="0">
                <a:solidFill>
                  <a:srgbClr val="2C7C9F"/>
                </a:solidFill>
                <a:latin typeface="+mn-lt"/>
                <a:cs typeface="Verdana" charset="0"/>
              </a:rPr>
              <a:t> </a:t>
            </a:r>
          </a:p>
          <a:p>
            <a:pPr algn="ctr" eaLnBrk="1" hangingPunct="1">
              <a:defRPr/>
            </a:pPr>
            <a:endParaRPr lang="fr-FR" sz="1800" dirty="0" smtClean="0">
              <a:latin typeface="Verdana" charset="0"/>
              <a:cs typeface="Verdana" charset="0"/>
            </a:endParaRPr>
          </a:p>
        </p:txBody>
      </p:sp>
      <p:pic>
        <p:nvPicPr>
          <p:cNvPr id="2051" name="Image 4" descr="ttp://dods.extra.cea.fr/work/p86swing/Plateau/Fig4/EvolT_9689/Evol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4357688"/>
            <a:ext cx="39592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>
            <a:spLocks noChangeAspect="1"/>
          </p:cNvSpPr>
          <p:nvPr/>
        </p:nvSpPr>
        <p:spPr>
          <a:xfrm>
            <a:off x="5791200" y="4262439"/>
            <a:ext cx="1080000" cy="868065"/>
          </a:xfrm>
          <a:prstGeom prst="ellips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Image 5" descr="CNRSfr-Q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212"/>
            <a:ext cx="825500" cy="825500"/>
          </a:xfrm>
          <a:prstGeom prst="rect">
            <a:avLst/>
          </a:prstGeom>
        </p:spPr>
      </p:pic>
      <p:pic>
        <p:nvPicPr>
          <p:cNvPr id="7" name="Image 6" descr="Universite Bordeaux CMJN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4" y="0"/>
            <a:ext cx="1535860" cy="6152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6345385"/>
            <a:ext cx="1293485" cy="5399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001"/>
            <a:ext cx="1169615" cy="539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ns 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41" y="1701800"/>
            <a:ext cx="5759996" cy="4368800"/>
          </a:xfrm>
          <a:prstGeom prst="rect">
            <a:avLst/>
          </a:prstGeom>
        </p:spPr>
      </p:pic>
      <p:sp>
        <p:nvSpPr>
          <p:cNvPr id="20481" name="Titre 1"/>
          <p:cNvSpPr>
            <a:spLocks noGrp="1"/>
          </p:cNvSpPr>
          <p:nvPr>
            <p:ph type="title"/>
          </p:nvPr>
        </p:nvSpPr>
        <p:spPr>
          <a:xfrm>
            <a:off x="549275" y="-184150"/>
            <a:ext cx="8042275" cy="1336675"/>
          </a:xfrm>
        </p:spPr>
        <p:txBody>
          <a:bodyPr/>
          <a:lstStyle/>
          <a:p>
            <a:r>
              <a:rPr lang="en-GB">
                <a:latin typeface="News Gothic MT" charset="0"/>
              </a:rPr>
              <a:t>Linear trend 1998-2012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99" y="1663691"/>
            <a:ext cx="3272367" cy="43434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No simulation totally captures the observed trend from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HadCRU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0.1°C/15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yrs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is missing in nudged to global SST run compared to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HadCRUT</a:t>
            </a:r>
            <a:endParaRPr lang="en-GB" sz="20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Equivalent to the impact of background volcanoes!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Error bars to come!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Role of observation mask should be evaluated as well (cf. Hawkins et al.)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189697" y="2713561"/>
            <a:ext cx="461665" cy="189229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en-GB" dirty="0"/>
              <a:t>0.1°C/15yrs</a:t>
            </a:r>
          </a:p>
        </p:txBody>
      </p:sp>
      <p:grpSp>
        <p:nvGrpSpPr>
          <p:cNvPr id="17" name="Grouper 16"/>
          <p:cNvGrpSpPr>
            <a:grpSpLocks/>
          </p:cNvGrpSpPr>
          <p:nvPr/>
        </p:nvGrpSpPr>
        <p:grpSpPr bwMode="auto">
          <a:xfrm>
            <a:off x="4050240" y="4353985"/>
            <a:ext cx="1081087" cy="927100"/>
            <a:chOff x="4516800" y="4622799"/>
            <a:chExt cx="1079999" cy="927100"/>
          </a:xfrm>
        </p:grpSpPr>
        <p:cxnSp>
          <p:nvCxnSpPr>
            <p:cNvPr id="10" name="Connecteur droit avec flèche 9"/>
            <p:cNvCxnSpPr/>
            <p:nvPr/>
          </p:nvCxnSpPr>
          <p:spPr>
            <a:xfrm flipV="1">
              <a:off x="4876799" y="4622799"/>
              <a:ext cx="12687" cy="927100"/>
            </a:xfrm>
            <a:prstGeom prst="straightConnector1">
              <a:avLst/>
            </a:prstGeom>
            <a:ln w="76200" cmpd="sng">
              <a:solidFill>
                <a:schemeClr val="accent6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4876799" y="4622799"/>
              <a:ext cx="720000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4516800" y="5549899"/>
              <a:ext cx="720000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>
            <a:grpSpLocks/>
          </p:cNvGrpSpPr>
          <p:nvPr/>
        </p:nvGrpSpPr>
        <p:grpSpPr bwMode="auto">
          <a:xfrm>
            <a:off x="7592481" y="2324096"/>
            <a:ext cx="1338263" cy="931335"/>
            <a:chOff x="4152900" y="4660899"/>
            <a:chExt cx="1337899" cy="931335"/>
          </a:xfrm>
        </p:grpSpPr>
        <p:cxnSp>
          <p:nvCxnSpPr>
            <p:cNvPr id="19" name="Connecteur droit avec flèche 18"/>
            <p:cNvCxnSpPr/>
            <p:nvPr/>
          </p:nvCxnSpPr>
          <p:spPr>
            <a:xfrm flipV="1">
              <a:off x="4825817" y="4660899"/>
              <a:ext cx="12697" cy="927100"/>
            </a:xfrm>
            <a:prstGeom prst="straightConnector1">
              <a:avLst/>
            </a:prstGeom>
            <a:ln w="76200" cmpd="sng">
              <a:solidFill>
                <a:schemeClr val="accent6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4152900" y="4677831"/>
              <a:ext cx="720529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4770270" y="5592234"/>
              <a:ext cx="720529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GB">
                <a:latin typeface="Calibri" charset="0"/>
              </a:rPr>
              <a:t>T2M Pattern anomalies </a:t>
            </a:r>
          </a:p>
        </p:txBody>
      </p:sp>
      <p:pic>
        <p:nvPicPr>
          <p:cNvPr id="921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652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652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973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973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-2" y="868363"/>
            <a:ext cx="4460877" cy="401637"/>
          </a:xfrm>
          <a:prstGeom prst="roundRect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Global SST nudging- historical (1998-2010)</a:t>
            </a:r>
            <a:endParaRPr lang="en-GB" sz="16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613275" y="897467"/>
            <a:ext cx="4496877" cy="401637"/>
          </a:xfrm>
          <a:prstGeom prst="roundRect">
            <a:avLst/>
          </a:prstGeom>
          <a:solidFill>
            <a:srgbClr val="375ED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Global wind nudging- historical (1998-2010)</a:t>
            </a:r>
            <a:endParaRPr lang="en-GB" sz="1600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-36002" y="3762903"/>
            <a:ext cx="4496877" cy="401637"/>
          </a:xfrm>
          <a:prstGeom prst="round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Pacific SST</a:t>
            </a:r>
            <a:r>
              <a:rPr lang="en-GB" sz="1600" dirty="0" smtClean="0"/>
              <a:t> nudging- historical (1998-2010)</a:t>
            </a:r>
            <a:endParaRPr lang="en-GB" sz="1600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4545546" y="3797300"/>
            <a:ext cx="4604877" cy="401637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Atlantic SST nudging- historical (1998-2010)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GB">
                <a:latin typeface="Calibri" charset="0"/>
              </a:rPr>
              <a:t>Wind  and SLP anomalies </a:t>
            </a:r>
          </a:p>
        </p:txBody>
      </p:sp>
      <p:pic>
        <p:nvPicPr>
          <p:cNvPr id="10242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9779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779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973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37973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à coins arrondis 8"/>
          <p:cNvSpPr/>
          <p:nvPr/>
        </p:nvSpPr>
        <p:spPr>
          <a:xfrm>
            <a:off x="-2" y="868363"/>
            <a:ext cx="4460877" cy="401637"/>
          </a:xfrm>
          <a:prstGeom prst="roundRect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Global SST nudging- historical (1998-2010)</a:t>
            </a:r>
            <a:endParaRPr lang="en-GB" sz="1600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4613275" y="897467"/>
            <a:ext cx="4496877" cy="401637"/>
          </a:xfrm>
          <a:prstGeom prst="roundRect">
            <a:avLst/>
          </a:prstGeom>
          <a:solidFill>
            <a:srgbClr val="375ED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Global wind nudging- historical (1998-2010)</a:t>
            </a:r>
            <a:endParaRPr lang="en-GB" sz="1600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-36002" y="3762903"/>
            <a:ext cx="4496877" cy="401637"/>
          </a:xfrm>
          <a:prstGeom prst="round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Pacific SST</a:t>
            </a:r>
            <a:r>
              <a:rPr lang="en-GB" sz="1600" dirty="0" smtClean="0"/>
              <a:t> nudging- historical (1998-2010)</a:t>
            </a:r>
            <a:endParaRPr lang="en-GB" sz="1600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4545546" y="3797300"/>
            <a:ext cx="4604877" cy="401637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Atlantic SST nudging- historical (1998-2010)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re 1"/>
          <p:cNvSpPr>
            <a:spLocks noGrp="1"/>
          </p:cNvSpPr>
          <p:nvPr>
            <p:ph type="title"/>
          </p:nvPr>
        </p:nvSpPr>
        <p:spPr>
          <a:xfrm>
            <a:off x="457200" y="-338680"/>
            <a:ext cx="8229600" cy="1143000"/>
          </a:xfrm>
        </p:spPr>
        <p:txBody>
          <a:bodyPr/>
          <a:lstStyle/>
          <a:p>
            <a:r>
              <a:rPr lang="en-GB">
                <a:latin typeface="Calibri" charset="0"/>
              </a:rPr>
              <a:t>Zonal wind in the Tropical Pacific</a:t>
            </a:r>
          </a:p>
        </p:txBody>
      </p:sp>
      <p:pic>
        <p:nvPicPr>
          <p:cNvPr id="1126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1058863"/>
            <a:ext cx="27876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ZoneTexte 4"/>
          <p:cNvSpPr txBox="1">
            <a:spLocks noChangeArrowheads="1"/>
          </p:cNvSpPr>
          <p:nvPr/>
        </p:nvSpPr>
        <p:spPr bwMode="auto">
          <a:xfrm>
            <a:off x="6646863" y="3148013"/>
            <a:ext cx="2497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i="1"/>
              <a:t>Cf.</a:t>
            </a:r>
            <a:r>
              <a:rPr lang="en-GB" sz="1400"/>
              <a:t> England et al. 2014</a:t>
            </a:r>
          </a:p>
        </p:txBody>
      </p:sp>
      <p:pic>
        <p:nvPicPr>
          <p:cNvPr id="11268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3346450"/>
            <a:ext cx="30099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3" y="2374373"/>
            <a:ext cx="6121298" cy="434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ZoneTexte 3"/>
          <p:cNvSpPr txBox="1">
            <a:spLocks noChangeArrowheads="1"/>
          </p:cNvSpPr>
          <p:nvPr/>
        </p:nvSpPr>
        <p:spPr bwMode="auto">
          <a:xfrm>
            <a:off x="19050" y="1963738"/>
            <a:ext cx="335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NB: 5-yr running mean applied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-32101" y="3038475"/>
            <a:ext cx="461665" cy="3001439"/>
          </a:xfrm>
          <a:prstGeom prst="rect">
            <a:avLst/>
          </a:prstGeom>
          <a:solidFill>
            <a:srgbClr val="FFFFFF"/>
          </a:solidFill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GB" dirty="0" smtClean="0"/>
              <a:t>Zonal wind stress anomalies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901700"/>
          </a:xfrm>
        </p:spPr>
        <p:txBody>
          <a:bodyPr/>
          <a:lstStyle/>
          <a:p>
            <a:r>
              <a:rPr lang="en-GB">
                <a:latin typeface="Calibri" charset="0"/>
              </a:rPr>
              <a:t>Atlantic-Pacific T2M differences</a:t>
            </a:r>
          </a:p>
        </p:txBody>
      </p:sp>
      <p:pic>
        <p:nvPicPr>
          <p:cNvPr id="1229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1193800"/>
            <a:ext cx="278765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ZoneTexte 2"/>
          <p:cNvSpPr txBox="1">
            <a:spLocks noChangeArrowheads="1"/>
          </p:cNvSpPr>
          <p:nvPr/>
        </p:nvSpPr>
        <p:spPr bwMode="auto">
          <a:xfrm>
            <a:off x="6646863" y="3487738"/>
            <a:ext cx="2497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i="1"/>
              <a:t>Cf.</a:t>
            </a:r>
            <a:r>
              <a:rPr lang="en-GB" sz="1400"/>
              <a:t> Mc Gregor et al. 2014</a:t>
            </a:r>
          </a:p>
        </p:txBody>
      </p:sp>
      <p:grpSp>
        <p:nvGrpSpPr>
          <p:cNvPr id="12292" name="Grouper 8"/>
          <p:cNvGrpSpPr>
            <a:grpSpLocks noChangeAspect="1"/>
          </p:cNvGrpSpPr>
          <p:nvPr/>
        </p:nvGrpSpPr>
        <p:grpSpPr bwMode="auto">
          <a:xfrm>
            <a:off x="6223000" y="3770313"/>
            <a:ext cx="2887663" cy="1800225"/>
            <a:chOff x="0" y="3670300"/>
            <a:chExt cx="4782482" cy="2981600"/>
          </a:xfrm>
        </p:grpSpPr>
        <p:pic>
          <p:nvPicPr>
            <p:cNvPr id="12294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71900"/>
              <a:ext cx="4782482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601172" y="3670300"/>
              <a:ext cx="1814135" cy="596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7478" y="3772841"/>
              <a:ext cx="772979" cy="1971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12293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438"/>
            <a:ext cx="6335713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oneTexte 6"/>
          <p:cNvSpPr txBox="1">
            <a:spLocks noChangeArrowheads="1"/>
          </p:cNvSpPr>
          <p:nvPr/>
        </p:nvSpPr>
        <p:spPr bwMode="auto">
          <a:xfrm>
            <a:off x="2279650" y="134938"/>
            <a:ext cx="5246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3600" b="1" dirty="0" smtClean="0">
                <a:solidFill>
                  <a:schemeClr val="accent1"/>
                </a:solidFill>
                <a:latin typeface="+mn-lt"/>
              </a:rPr>
              <a:t>PDO-AMO </a:t>
            </a:r>
            <a:r>
              <a:rPr lang="fr-FR" sz="3600" b="1" dirty="0" err="1" smtClean="0">
                <a:solidFill>
                  <a:schemeClr val="accent1"/>
                </a:solidFill>
                <a:latin typeface="+mn-lt"/>
              </a:rPr>
              <a:t>relationship</a:t>
            </a:r>
            <a:endParaRPr lang="fr-FR" sz="3600" b="1" dirty="0" smtClean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74700" y="4700588"/>
            <a:ext cx="7874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ea typeface="+mn-ea"/>
                <a:cs typeface="+mn-cs"/>
              </a:rPr>
              <a:t>On the opposite, </a:t>
            </a:r>
            <a:r>
              <a:rPr lang="fr-FR" sz="2000" dirty="0" err="1">
                <a:latin typeface="+mn-lt"/>
                <a:ea typeface="+mn-ea"/>
                <a:cs typeface="+mn-cs"/>
              </a:rPr>
              <a:t>we</a:t>
            </a:r>
            <a:r>
              <a:rPr lang="fr-FR" sz="2000" dirty="0">
                <a:latin typeface="+mn-lt"/>
                <a:ea typeface="+mn-ea"/>
                <a:cs typeface="+mn-cs"/>
              </a:rPr>
              <a:t> do </a:t>
            </a:r>
            <a:r>
              <a:rPr lang="fr-FR" sz="2000" dirty="0" err="1">
                <a:latin typeface="+mn-lt"/>
                <a:ea typeface="+mn-ea"/>
                <a:cs typeface="+mn-cs"/>
              </a:rPr>
              <a:t>find</a:t>
            </a:r>
            <a:r>
              <a:rPr lang="fr-FR" sz="2000" dirty="0">
                <a:latin typeface="+mn-lt"/>
                <a:ea typeface="+mn-ea"/>
                <a:cs typeface="+mn-cs"/>
              </a:rPr>
              <a:t> a </a:t>
            </a:r>
            <a:r>
              <a:rPr lang="fr-FR" sz="2000" dirty="0" err="1">
                <a:latin typeface="+mn-lt"/>
                <a:ea typeface="+mn-ea"/>
                <a:cs typeface="+mn-cs"/>
              </a:rPr>
              <a:t>weak</a:t>
            </a:r>
            <a:r>
              <a:rPr lang="fr-FR" sz="2000" dirty="0">
                <a:latin typeface="+mn-lt"/>
                <a:ea typeface="+mn-ea"/>
                <a:cs typeface="+mn-cs"/>
              </a:rPr>
              <a:t> positive </a:t>
            </a:r>
            <a:r>
              <a:rPr lang="fr-FR" sz="2000" dirty="0" err="1">
                <a:latin typeface="+mn-lt"/>
                <a:ea typeface="+mn-ea"/>
                <a:cs typeface="+mn-cs"/>
              </a:rPr>
              <a:t>correlation</a:t>
            </a:r>
            <a:r>
              <a:rPr lang="fr-FR" sz="2000" dirty="0">
                <a:latin typeface="+mn-lt"/>
                <a:ea typeface="+mn-ea"/>
                <a:cs typeface="+mn-cs"/>
              </a:rPr>
              <a:t> </a:t>
            </a:r>
            <a:r>
              <a:rPr lang="fr-FR" sz="2000" dirty="0" err="1">
                <a:latin typeface="+mn-lt"/>
                <a:ea typeface="+mn-ea"/>
                <a:cs typeface="+mn-cs"/>
              </a:rPr>
              <a:t>at</a:t>
            </a:r>
            <a:r>
              <a:rPr lang="fr-FR" sz="2000" dirty="0">
                <a:latin typeface="+mn-lt"/>
                <a:ea typeface="+mn-ea"/>
                <a:cs typeface="+mn-cs"/>
              </a:rPr>
              <a:t> </a:t>
            </a:r>
            <a:r>
              <a:rPr lang="fr-FR" sz="2000" dirty="0" err="1">
                <a:latin typeface="+mn-lt"/>
                <a:ea typeface="+mn-ea"/>
                <a:cs typeface="+mn-cs"/>
              </a:rPr>
              <a:t>lag</a:t>
            </a:r>
            <a:r>
              <a:rPr lang="fr-FR" sz="2000" dirty="0">
                <a:latin typeface="+mn-lt"/>
                <a:ea typeface="+mn-ea"/>
                <a:cs typeface="+mn-cs"/>
              </a:rPr>
              <a:t> 0 </a:t>
            </a:r>
            <a:r>
              <a:rPr lang="fr-FR" sz="2000" dirty="0" err="1">
                <a:latin typeface="+mn-lt"/>
                <a:ea typeface="+mn-ea"/>
                <a:cs typeface="+mn-cs"/>
              </a:rPr>
              <a:t>year</a:t>
            </a:r>
            <a:r>
              <a:rPr lang="fr-FR" sz="2000" dirty="0">
                <a:latin typeface="+mn-lt"/>
                <a:ea typeface="+mn-ea"/>
                <a:cs typeface="+mn-cs"/>
              </a:rPr>
              <a:t> in the IPSL-CM5A-LR control simulation</a:t>
            </a:r>
          </a:p>
        </p:txBody>
      </p:sp>
      <p:pic>
        <p:nvPicPr>
          <p:cNvPr id="1433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295400"/>
            <a:ext cx="91836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ZoneTexte 2"/>
          <p:cNvSpPr txBox="1">
            <a:spLocks noChangeArrowheads="1"/>
          </p:cNvSpPr>
          <p:nvPr/>
        </p:nvSpPr>
        <p:spPr bwMode="auto">
          <a:xfrm>
            <a:off x="4973638" y="3967163"/>
            <a:ext cx="29495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Marini and Frankignoul 2033</a:t>
            </a:r>
          </a:p>
        </p:txBody>
      </p:sp>
      <p:grpSp>
        <p:nvGrpSpPr>
          <p:cNvPr id="8" name="Grouper 7"/>
          <p:cNvGrpSpPr>
            <a:grpSpLocks/>
          </p:cNvGrpSpPr>
          <p:nvPr/>
        </p:nvGrpSpPr>
        <p:grpSpPr bwMode="auto">
          <a:xfrm>
            <a:off x="6410325" y="1554163"/>
            <a:ext cx="1270000" cy="314325"/>
            <a:chOff x="6831264" y="2138963"/>
            <a:chExt cx="1269999" cy="314142"/>
          </a:xfrm>
        </p:grpSpPr>
        <p:sp>
          <p:nvSpPr>
            <p:cNvPr id="10" name="Multiplication 9"/>
            <p:cNvSpPr/>
            <p:nvPr/>
          </p:nvSpPr>
          <p:spPr>
            <a:xfrm>
              <a:off x="6831264" y="2226224"/>
              <a:ext cx="214313" cy="226881"/>
            </a:xfrm>
            <a:prstGeom prst="mathMultiply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343" name="ZoneTexte 10"/>
            <p:cNvSpPr txBox="1">
              <a:spLocks noChangeArrowheads="1"/>
            </p:cNvSpPr>
            <p:nvPr/>
          </p:nvSpPr>
          <p:spPr bwMode="auto">
            <a:xfrm>
              <a:off x="6951579" y="2138963"/>
              <a:ext cx="114968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100" b="1">
                  <a:solidFill>
                    <a:srgbClr val="0000FF"/>
                  </a:solidFill>
                </a:rPr>
                <a:t>IPSL-CM5A-LR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title"/>
          </p:nvPr>
        </p:nvSpPr>
        <p:spPr>
          <a:xfrm>
            <a:off x="0" y="-112179"/>
            <a:ext cx="4362450" cy="1250950"/>
          </a:xfrm>
        </p:spPr>
        <p:txBody>
          <a:bodyPr/>
          <a:lstStyle/>
          <a:p>
            <a:r>
              <a:rPr lang="en-GB" sz="3600" dirty="0">
                <a:latin typeface="News Gothic MT" charset="0"/>
              </a:rPr>
              <a:t>Atlantic-Pacific </a:t>
            </a:r>
            <a:r>
              <a:rPr lang="en-GB" sz="3600" dirty="0" err="1">
                <a:latin typeface="News Gothic MT" charset="0"/>
              </a:rPr>
              <a:t>teleconnection</a:t>
            </a:r>
            <a:endParaRPr lang="en-GB" sz="3600" dirty="0">
              <a:latin typeface="News Gothic MT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56267"/>
            <a:ext cx="4464050" cy="4250271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GB" sz="2000" dirty="0">
                <a:latin typeface="News Gothic MT" charset="0"/>
              </a:rPr>
              <a:t>Already not clear in </a:t>
            </a:r>
            <a:r>
              <a:rPr lang="en-GB" sz="2000" dirty="0" err="1">
                <a:latin typeface="News Gothic MT" charset="0"/>
              </a:rPr>
              <a:t>piControl</a:t>
            </a:r>
            <a:endParaRPr lang="en-GB" sz="2000" dirty="0">
              <a:latin typeface="News Gothic MT" charset="0"/>
            </a:endParaRPr>
          </a:p>
          <a:p>
            <a:pPr>
              <a:spcBef>
                <a:spcPts val="800"/>
              </a:spcBef>
            </a:pPr>
            <a:r>
              <a:rPr lang="en-GB" sz="2000" dirty="0">
                <a:latin typeface="News Gothic MT" charset="0"/>
              </a:rPr>
              <a:t>Why? </a:t>
            </a:r>
            <a:r>
              <a:rPr lang="en-GB" sz="2000" dirty="0" smtClean="0">
                <a:latin typeface="News Gothic MT" charset="0"/>
              </a:rPr>
              <a:t>Issue </a:t>
            </a:r>
            <a:r>
              <a:rPr lang="en-GB" sz="2000" dirty="0" err="1" smtClean="0">
                <a:latin typeface="News Gothic MT" charset="0"/>
              </a:rPr>
              <a:t>wiith</a:t>
            </a:r>
            <a:r>
              <a:rPr lang="en-GB" sz="2000" dirty="0" smtClean="0">
                <a:latin typeface="News Gothic MT" charset="0"/>
              </a:rPr>
              <a:t> convection </a:t>
            </a:r>
            <a:r>
              <a:rPr lang="en-GB" sz="2000" dirty="0">
                <a:latin typeface="News Gothic MT" charset="0"/>
              </a:rPr>
              <a:t>in </a:t>
            </a:r>
            <a:r>
              <a:rPr lang="en-GB" sz="2000" dirty="0" smtClean="0">
                <a:latin typeface="News Gothic MT" charset="0"/>
              </a:rPr>
              <a:t>the Atlantic </a:t>
            </a:r>
            <a:r>
              <a:rPr lang="en-GB" sz="2000" dirty="0">
                <a:latin typeface="News Gothic MT" charset="0"/>
              </a:rPr>
              <a:t>(</a:t>
            </a:r>
            <a:r>
              <a:rPr lang="en-GB" sz="2000" dirty="0" smtClean="0">
                <a:latin typeface="News Gothic MT" charset="0"/>
              </a:rPr>
              <a:t>cold and warm </a:t>
            </a:r>
            <a:r>
              <a:rPr lang="en-GB" sz="2000" dirty="0">
                <a:latin typeface="News Gothic MT" charset="0"/>
              </a:rPr>
              <a:t>bias</a:t>
            </a:r>
            <a:r>
              <a:rPr lang="en-GB" sz="2000" dirty="0" smtClean="0">
                <a:latin typeface="News Gothic MT" charset="0"/>
              </a:rPr>
              <a:t>)? Mechanisms at play?</a:t>
            </a:r>
            <a:endParaRPr lang="en-GB" sz="2000" dirty="0">
              <a:latin typeface="News Gothic MT" charset="0"/>
            </a:endParaRPr>
          </a:p>
          <a:p>
            <a:pPr>
              <a:spcBef>
                <a:spcPts val="800"/>
              </a:spcBef>
            </a:pPr>
            <a:r>
              <a:rPr lang="en-GB" sz="2000" dirty="0" smtClean="0">
                <a:latin typeface="News Gothic MT" charset="0"/>
              </a:rPr>
              <a:t>Not very robust link in observations? (cf. Zanchettin et al. 2015)</a:t>
            </a:r>
          </a:p>
          <a:p>
            <a:pPr>
              <a:spcBef>
                <a:spcPts val="800"/>
              </a:spcBef>
            </a:pPr>
            <a:endParaRPr lang="en-GB" sz="2000" dirty="0">
              <a:latin typeface="News Gothic MT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571875"/>
            <a:ext cx="46799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0"/>
            <a:ext cx="467995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ZoneTexte 7"/>
          <p:cNvSpPr txBox="1">
            <a:spLocks noChangeArrowheads="1"/>
          </p:cNvSpPr>
          <p:nvPr/>
        </p:nvSpPr>
        <p:spPr bwMode="auto">
          <a:xfrm>
            <a:off x="7137400" y="3387725"/>
            <a:ext cx="219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Sung et al. GRL sub.</a:t>
            </a:r>
          </a:p>
        </p:txBody>
      </p:sp>
      <p:sp>
        <p:nvSpPr>
          <p:cNvPr id="21511" name="ZoneTexte 8"/>
          <p:cNvSpPr txBox="1">
            <a:spLocks noChangeArrowheads="1"/>
          </p:cNvSpPr>
          <p:nvPr/>
        </p:nvSpPr>
        <p:spPr bwMode="auto">
          <a:xfrm>
            <a:off x="6836833" y="-3200"/>
            <a:ext cx="2324100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 dirty="0"/>
              <a:t>AMO- </a:t>
            </a:r>
            <a:r>
              <a:rPr lang="en-GB" sz="2000" b="1" dirty="0" smtClean="0"/>
              <a:t>minus </a:t>
            </a:r>
            <a:r>
              <a:rPr lang="en-GB" sz="2000" b="1" dirty="0"/>
              <a:t>AMO+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39688" y="4021669"/>
            <a:ext cx="4322762" cy="2679169"/>
            <a:chOff x="39688" y="4021669"/>
            <a:chExt cx="4322762" cy="2679169"/>
          </a:xfrm>
        </p:grpSpPr>
        <p:grpSp>
          <p:nvGrpSpPr>
            <p:cNvPr id="10" name="Grouper 9"/>
            <p:cNvGrpSpPr>
              <a:grpSpLocks/>
            </p:cNvGrpSpPr>
            <p:nvPr/>
          </p:nvGrpSpPr>
          <p:grpSpPr bwMode="auto">
            <a:xfrm>
              <a:off x="39688" y="4140200"/>
              <a:ext cx="4322762" cy="2560638"/>
              <a:chOff x="4967589" y="4242247"/>
              <a:chExt cx="4321875" cy="2560559"/>
            </a:xfrm>
          </p:grpSpPr>
          <p:pic>
            <p:nvPicPr>
              <p:cNvPr id="21514" name="Imag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7589" y="4242247"/>
                <a:ext cx="4321875" cy="2250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5" name="ZoneTexte 11"/>
              <p:cNvSpPr txBox="1">
                <a:spLocks noChangeArrowheads="1"/>
              </p:cNvSpPr>
              <p:nvPr/>
            </p:nvSpPr>
            <p:spPr bwMode="auto">
              <a:xfrm>
                <a:off x="6094025" y="6433474"/>
                <a:ext cx="215237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800">
                    <a:latin typeface="Times New Roman" charset="0"/>
                    <a:cs typeface="Times New Roman" charset="0"/>
                  </a:rPr>
                  <a:t>Dufresne et al (2013)</a:t>
                </a:r>
              </a:p>
            </p:txBody>
          </p:sp>
        </p:grpSp>
        <p:sp>
          <p:nvSpPr>
            <p:cNvPr id="13" name="Ellipse 12"/>
            <p:cNvSpPr>
              <a:spLocks noChangeAspect="1"/>
            </p:cNvSpPr>
            <p:nvPr/>
          </p:nvSpPr>
          <p:spPr>
            <a:xfrm>
              <a:off x="2675465" y="4961463"/>
              <a:ext cx="1117600" cy="720725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675465" y="4021669"/>
              <a:ext cx="1236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SST bias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0533"/>
          </a:xfrm>
        </p:spPr>
        <p:txBody>
          <a:bodyPr/>
          <a:lstStyle/>
          <a:p>
            <a:r>
              <a:rPr lang="en-GB" dirty="0" smtClean="0">
                <a:latin typeface="Calibri" charset="0"/>
              </a:rPr>
              <a:t>Conclusion-discussion</a:t>
            </a:r>
            <a:endParaRPr lang="en-GB" dirty="0">
              <a:latin typeface="Calibri" charset="0"/>
            </a:endParaRPr>
          </a:p>
        </p:txBody>
      </p:sp>
      <p:sp>
        <p:nvSpPr>
          <p:cNvPr id="13314" name="Espace réservé du contenu 2"/>
          <p:cNvSpPr>
            <a:spLocks noGrp="1"/>
          </p:cNvSpPr>
          <p:nvPr>
            <p:ph idx="1"/>
          </p:nvPr>
        </p:nvSpPr>
        <p:spPr>
          <a:xfrm>
            <a:off x="152402" y="1091149"/>
            <a:ext cx="8890000" cy="3883025"/>
          </a:xfrm>
        </p:spPr>
        <p:txBody>
          <a:bodyPr/>
          <a:lstStyle/>
          <a:p>
            <a:r>
              <a:rPr lang="en-GB" dirty="0" smtClean="0">
                <a:latin typeface="Calibri" charset="0"/>
              </a:rPr>
              <a:t>Tropical Pacific control of Hiatus is clear in IPSL-CM5A, not the Atlantic</a:t>
            </a:r>
          </a:p>
          <a:p>
            <a:r>
              <a:rPr lang="en-GB" dirty="0" smtClean="0">
                <a:latin typeface="Calibri" charset="0"/>
              </a:rPr>
              <a:t>Why </a:t>
            </a:r>
            <a:r>
              <a:rPr lang="en-GB" dirty="0">
                <a:latin typeface="Calibri" charset="0"/>
              </a:rPr>
              <a:t>AMO-IPO link is </a:t>
            </a:r>
            <a:r>
              <a:rPr lang="en-GB" dirty="0" smtClean="0">
                <a:latin typeface="Calibri" charset="0"/>
              </a:rPr>
              <a:t>not </a:t>
            </a:r>
            <a:r>
              <a:rPr lang="en-GB" dirty="0">
                <a:latin typeface="Calibri" charset="0"/>
              </a:rPr>
              <a:t>the </a:t>
            </a:r>
            <a:r>
              <a:rPr lang="en-GB" dirty="0" smtClean="0">
                <a:latin typeface="Calibri" charset="0"/>
              </a:rPr>
              <a:t>same as </a:t>
            </a:r>
            <a:r>
              <a:rPr lang="en-GB" dirty="0">
                <a:latin typeface="Calibri" charset="0"/>
              </a:rPr>
              <a:t>in observations (cf. Marini &amp; Frankignoul 2013) within </a:t>
            </a:r>
            <a:r>
              <a:rPr lang="en-GB" dirty="0" err="1">
                <a:latin typeface="Calibri" charset="0"/>
              </a:rPr>
              <a:t>piControl</a:t>
            </a:r>
            <a:r>
              <a:rPr lang="en-GB" dirty="0">
                <a:latin typeface="Calibri" charset="0"/>
              </a:rPr>
              <a:t> from IPSL-CM5A-LR</a:t>
            </a:r>
          </a:p>
          <a:p>
            <a:r>
              <a:rPr lang="en-GB" dirty="0">
                <a:latin typeface="Calibri" charset="0"/>
              </a:rPr>
              <a:t>Role for the biases?</a:t>
            </a:r>
          </a:p>
          <a:p>
            <a:r>
              <a:rPr lang="en-GB" dirty="0">
                <a:latin typeface="Calibri" charset="0"/>
              </a:rPr>
              <a:t>Observed relationship maybe not so </a:t>
            </a:r>
            <a:r>
              <a:rPr lang="en-GB" dirty="0" smtClean="0">
                <a:latin typeface="Calibri" charset="0"/>
              </a:rPr>
              <a:t>significant</a:t>
            </a:r>
            <a:r>
              <a:rPr lang="en-GB" dirty="0">
                <a:latin typeface="Calibri" charset="0"/>
              </a:rPr>
              <a:t>? </a:t>
            </a:r>
            <a:r>
              <a:rPr lang="en-GB" dirty="0" smtClean="0">
                <a:latin typeface="Calibri" charset="0"/>
              </a:rPr>
              <a:t>only a few phases </a:t>
            </a:r>
            <a:r>
              <a:rPr lang="en-GB" dirty="0">
                <a:latin typeface="Calibri" charset="0"/>
              </a:rPr>
              <a:t>change of the AMO over the instrumental </a:t>
            </a:r>
            <a:r>
              <a:rPr lang="en-GB" dirty="0" smtClean="0">
                <a:latin typeface="Calibri" charset="0"/>
              </a:rPr>
              <a:t>era, need for longer time frame: last millennium?</a:t>
            </a:r>
          </a:p>
          <a:p>
            <a:r>
              <a:rPr lang="en-GB" dirty="0">
                <a:latin typeface="Calibri" charset="0"/>
              </a:rPr>
              <a:t>Partially nudged simulations: a new MIP for DCPP (?)</a:t>
            </a:r>
          </a:p>
          <a:p>
            <a:endParaRPr lang="en-GB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950"/>
            <a:ext cx="8042275" cy="3414183"/>
          </a:xfrm>
        </p:spPr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5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-17463"/>
            <a:ext cx="486568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3402013"/>
            <a:ext cx="4865687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ZoneTexte 6"/>
          <p:cNvSpPr txBox="1">
            <a:spLocks noChangeArrowheads="1"/>
          </p:cNvSpPr>
          <p:nvPr/>
        </p:nvSpPr>
        <p:spPr bwMode="auto">
          <a:xfrm>
            <a:off x="119063" y="134938"/>
            <a:ext cx="41592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 b="1"/>
              <a:t>Validation nudgés partiels</a:t>
            </a:r>
          </a:p>
        </p:txBody>
      </p:sp>
      <p:pic>
        <p:nvPicPr>
          <p:cNvPr id="15364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776538"/>
            <a:ext cx="30416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oneTexte 1"/>
          <p:cNvSpPr txBox="1">
            <a:spLocks noChangeArrowheads="1"/>
          </p:cNvSpPr>
          <p:nvPr/>
        </p:nvSpPr>
        <p:spPr bwMode="auto">
          <a:xfrm>
            <a:off x="-12700" y="2032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dirty="0" smtClean="0">
                <a:solidFill>
                  <a:srgbClr val="2C7C9F"/>
                </a:solidFill>
                <a:latin typeface="+mj-lt"/>
              </a:rPr>
              <a:t>Hiatus and partial nudged simulations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1247775"/>
            <a:ext cx="4359275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</a:rPr>
              <a:t>Understanding dynamics explaining hiatus signal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</a:rPr>
              <a:t>Testing similar experimental design as </a:t>
            </a:r>
            <a:r>
              <a:rPr lang="en-GB" sz="2000" dirty="0" err="1">
                <a:solidFill>
                  <a:schemeClr val="accent2"/>
                </a:solidFill>
              </a:rPr>
              <a:t>Kosaka</a:t>
            </a:r>
            <a:r>
              <a:rPr lang="en-GB" sz="2000" dirty="0">
                <a:solidFill>
                  <a:schemeClr val="accent2"/>
                </a:solidFill>
              </a:rPr>
              <a:t> and </a:t>
            </a:r>
            <a:r>
              <a:rPr lang="en-GB" sz="2000" dirty="0" err="1">
                <a:solidFill>
                  <a:schemeClr val="accent2"/>
                </a:solidFill>
              </a:rPr>
              <a:t>Xie</a:t>
            </a:r>
            <a:r>
              <a:rPr lang="en-GB" sz="2000" dirty="0">
                <a:solidFill>
                  <a:schemeClr val="accent2"/>
                </a:solidFill>
              </a:rPr>
              <a:t> (2013) to evaluate consistency within IPSL model + home-made simulations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pic>
        <p:nvPicPr>
          <p:cNvPr id="307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041400"/>
            <a:ext cx="42799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r 11"/>
          <p:cNvGrpSpPr>
            <a:grpSpLocks/>
          </p:cNvGrpSpPr>
          <p:nvPr/>
        </p:nvGrpSpPr>
        <p:grpSpPr bwMode="auto">
          <a:xfrm>
            <a:off x="-12700" y="3779838"/>
            <a:ext cx="9144000" cy="2420937"/>
            <a:chOff x="-12701" y="3779501"/>
            <a:chExt cx="9144000" cy="2420981"/>
          </a:xfrm>
        </p:grpSpPr>
        <p:pic>
          <p:nvPicPr>
            <p:cNvPr id="3080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01" y="3817600"/>
              <a:ext cx="9144000" cy="2382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ZoneTexte 8"/>
            <p:cNvSpPr txBox="1">
              <a:spLocks noChangeArrowheads="1"/>
            </p:cNvSpPr>
            <p:nvPr/>
          </p:nvSpPr>
          <p:spPr bwMode="auto">
            <a:xfrm>
              <a:off x="3111500" y="3779501"/>
              <a:ext cx="32893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/>
                <a:t>Trend T2M pattern in boreal winter 2002-2012</a:t>
              </a:r>
            </a:p>
          </p:txBody>
        </p:sp>
        <p:sp>
          <p:nvSpPr>
            <p:cNvPr id="3082" name="ZoneTexte 9"/>
            <p:cNvSpPr txBox="1">
              <a:spLocks noChangeArrowheads="1"/>
            </p:cNvSpPr>
            <p:nvPr/>
          </p:nvSpPr>
          <p:spPr bwMode="auto">
            <a:xfrm>
              <a:off x="762000" y="3957301"/>
              <a:ext cx="8509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/>
                <a:t>HadCRUT</a:t>
              </a:r>
            </a:p>
          </p:txBody>
        </p:sp>
        <p:sp>
          <p:nvSpPr>
            <p:cNvPr id="3083" name="ZoneTexte 10"/>
            <p:cNvSpPr txBox="1">
              <a:spLocks noChangeArrowheads="1"/>
            </p:cNvSpPr>
            <p:nvPr/>
          </p:nvSpPr>
          <p:spPr bwMode="auto">
            <a:xfrm>
              <a:off x="4991063" y="3962501"/>
              <a:ext cx="8509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/>
                <a:t>POGA</a:t>
              </a:r>
            </a:p>
          </p:txBody>
        </p:sp>
      </p:grpSp>
      <p:grpSp>
        <p:nvGrpSpPr>
          <p:cNvPr id="8" name="Grouper 7"/>
          <p:cNvGrpSpPr>
            <a:grpSpLocks/>
          </p:cNvGrpSpPr>
          <p:nvPr/>
        </p:nvGrpSpPr>
        <p:grpSpPr bwMode="auto">
          <a:xfrm>
            <a:off x="4359275" y="1041400"/>
            <a:ext cx="4784725" cy="5611813"/>
            <a:chOff x="4358734" y="1149401"/>
            <a:chExt cx="4785266" cy="5294400"/>
          </a:xfrm>
        </p:grpSpPr>
        <p:pic>
          <p:nvPicPr>
            <p:cNvPr id="3078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734" y="1149401"/>
              <a:ext cx="4785266" cy="51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9" name="ZoneTexte 6"/>
            <p:cNvSpPr txBox="1">
              <a:spLocks noChangeArrowheads="1"/>
            </p:cNvSpPr>
            <p:nvPr/>
          </p:nvSpPr>
          <p:spPr bwMode="auto">
            <a:xfrm>
              <a:off x="7448550" y="6166802"/>
              <a:ext cx="16954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/>
                <a:t>England et al. 2014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635500" cy="1417638"/>
          </a:xfrm>
        </p:spPr>
        <p:txBody>
          <a:bodyPr/>
          <a:lstStyle/>
          <a:p>
            <a:r>
              <a:rPr lang="en-GB">
                <a:latin typeface="Calibri" charset="0"/>
              </a:rPr>
              <a:t>Atlantic-Pacific connection?</a:t>
            </a:r>
          </a:p>
        </p:txBody>
      </p:sp>
      <p:sp>
        <p:nvSpPr>
          <p:cNvPr id="4098" name="Espace réservé du contenu 2"/>
          <p:cNvSpPr>
            <a:spLocks noGrp="1"/>
          </p:cNvSpPr>
          <p:nvPr>
            <p:ph idx="1"/>
          </p:nvPr>
        </p:nvSpPr>
        <p:spPr>
          <a:xfrm>
            <a:off x="38100" y="1570571"/>
            <a:ext cx="4507971" cy="1545161"/>
          </a:xfrm>
        </p:spPr>
        <p:txBody>
          <a:bodyPr/>
          <a:lstStyle/>
          <a:p>
            <a:pPr marL="0" indent="0">
              <a:spcBef>
                <a:spcPts val="1400"/>
              </a:spcBef>
              <a:buNone/>
            </a:pPr>
            <a:r>
              <a:rPr lang="en-GB" sz="2000" dirty="0" err="1">
                <a:latin typeface="Calibri" charset="0"/>
              </a:rPr>
              <a:t>Mc</a:t>
            </a:r>
            <a:r>
              <a:rPr lang="en-GB" sz="2000" dirty="0">
                <a:latin typeface="Calibri" charset="0"/>
              </a:rPr>
              <a:t> </a:t>
            </a:r>
            <a:r>
              <a:rPr lang="en-GB" sz="2000" dirty="0" err="1">
                <a:latin typeface="Calibri" charset="0"/>
              </a:rPr>
              <a:t>Gregor</a:t>
            </a:r>
            <a:r>
              <a:rPr lang="en-GB" sz="2000" dirty="0">
                <a:latin typeface="Calibri" charset="0"/>
              </a:rPr>
              <a:t> et al. (2014): </a:t>
            </a:r>
            <a:endParaRPr lang="en-GB" sz="2000" dirty="0" smtClean="0">
              <a:latin typeface="Calibri" charset="0"/>
            </a:endParaRPr>
          </a:p>
          <a:p>
            <a:pPr>
              <a:spcBef>
                <a:spcPts val="1400"/>
              </a:spcBef>
            </a:pPr>
            <a:r>
              <a:rPr lang="en-GB" sz="2000" dirty="0" smtClean="0">
                <a:latin typeface="Calibri" charset="0"/>
              </a:rPr>
              <a:t>AGCM </a:t>
            </a:r>
            <a:r>
              <a:rPr lang="en-GB" sz="2000" dirty="0">
                <a:latin typeface="Calibri" charset="0"/>
              </a:rPr>
              <a:t>(CAM4) or AGCM + ML </a:t>
            </a:r>
            <a:r>
              <a:rPr lang="en-GB" sz="2000" dirty="0" smtClean="0">
                <a:latin typeface="Calibri" charset="0"/>
              </a:rPr>
              <a:t>ocean</a:t>
            </a:r>
          </a:p>
          <a:p>
            <a:pPr>
              <a:spcBef>
                <a:spcPts val="1400"/>
              </a:spcBef>
            </a:pPr>
            <a:r>
              <a:rPr lang="en-GB" sz="2000" dirty="0" smtClean="0">
                <a:latin typeface="Calibri" charset="0"/>
              </a:rPr>
              <a:t>Only five members</a:t>
            </a:r>
          </a:p>
          <a:p>
            <a:endParaRPr lang="en-GB" sz="2000" dirty="0">
              <a:latin typeface="Calibri" charset="0"/>
            </a:endParaRPr>
          </a:p>
        </p:txBody>
      </p:sp>
      <p:pic>
        <p:nvPicPr>
          <p:cNvPr id="4099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0"/>
            <a:ext cx="429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ZoneTexte 9"/>
          <p:cNvSpPr txBox="1">
            <a:spLocks noChangeArrowheads="1"/>
          </p:cNvSpPr>
          <p:nvPr/>
        </p:nvSpPr>
        <p:spPr bwMode="auto">
          <a:xfrm>
            <a:off x="5016500" y="-25400"/>
            <a:ext cx="2336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100"/>
              <a:t>1992-2011 trend obs.</a:t>
            </a:r>
          </a:p>
        </p:txBody>
      </p:sp>
      <p:sp>
        <p:nvSpPr>
          <p:cNvPr id="4101" name="ZoneTexte 10"/>
          <p:cNvSpPr txBox="1">
            <a:spLocks noChangeArrowheads="1"/>
          </p:cNvSpPr>
          <p:nvPr/>
        </p:nvSpPr>
        <p:spPr bwMode="auto">
          <a:xfrm>
            <a:off x="5016500" y="2095500"/>
            <a:ext cx="2336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100"/>
              <a:t>1992-2011 SST global</a:t>
            </a:r>
          </a:p>
        </p:txBody>
      </p:sp>
      <p:sp>
        <p:nvSpPr>
          <p:cNvPr id="4102" name="ZoneTexte 11"/>
          <p:cNvSpPr txBox="1">
            <a:spLocks noChangeArrowheads="1"/>
          </p:cNvSpPr>
          <p:nvPr/>
        </p:nvSpPr>
        <p:spPr bwMode="auto">
          <a:xfrm>
            <a:off x="5016500" y="4137025"/>
            <a:ext cx="233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100"/>
              <a:t>1992-2011 SST Atl.  Pac ML</a:t>
            </a:r>
          </a:p>
        </p:txBody>
      </p:sp>
      <p:grpSp>
        <p:nvGrpSpPr>
          <p:cNvPr id="14" name="Grouper 13"/>
          <p:cNvGrpSpPr>
            <a:grpSpLocks/>
          </p:cNvGrpSpPr>
          <p:nvPr/>
        </p:nvGrpSpPr>
        <p:grpSpPr bwMode="auto">
          <a:xfrm>
            <a:off x="0" y="3219450"/>
            <a:ext cx="4783138" cy="3432175"/>
            <a:chOff x="0" y="3219450"/>
            <a:chExt cx="4782482" cy="3432450"/>
          </a:xfrm>
        </p:grpSpPr>
        <p:grpSp>
          <p:nvGrpSpPr>
            <p:cNvPr id="4108" name="Grouper 8"/>
            <p:cNvGrpSpPr>
              <a:grpSpLocks/>
            </p:cNvGrpSpPr>
            <p:nvPr/>
          </p:nvGrpSpPr>
          <p:grpSpPr bwMode="auto">
            <a:xfrm>
              <a:off x="0" y="3670300"/>
              <a:ext cx="4782482" cy="2981600"/>
              <a:chOff x="0" y="3670300"/>
              <a:chExt cx="4782482" cy="2981600"/>
            </a:xfrm>
          </p:grpSpPr>
          <p:pic>
            <p:nvPicPr>
              <p:cNvPr id="4110" name="Imag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71900"/>
                <a:ext cx="4782482" cy="28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599981" y="3670336"/>
                <a:ext cx="1815851" cy="596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57137" y="3771944"/>
                <a:ext cx="774594" cy="1968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4109" name="Imag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219450"/>
              <a:ext cx="2133600" cy="90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er 16"/>
          <p:cNvGrpSpPr>
            <a:grpSpLocks/>
          </p:cNvGrpSpPr>
          <p:nvPr/>
        </p:nvGrpSpPr>
        <p:grpSpPr bwMode="auto">
          <a:xfrm>
            <a:off x="4579938" y="0"/>
            <a:ext cx="4564062" cy="6858000"/>
            <a:chOff x="8922544" y="0"/>
            <a:chExt cx="4564856" cy="6858000"/>
          </a:xfrm>
        </p:grpSpPr>
        <p:pic>
          <p:nvPicPr>
            <p:cNvPr id="4105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2544" y="0"/>
              <a:ext cx="4564856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ZoneTexte 14"/>
            <p:cNvSpPr txBox="1">
              <a:spLocks noChangeArrowheads="1"/>
            </p:cNvSpPr>
            <p:nvPr/>
          </p:nvSpPr>
          <p:spPr bwMode="auto">
            <a:xfrm>
              <a:off x="12446000" y="4519170"/>
              <a:ext cx="787400" cy="3077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/>
                <a:t>Atlantic</a:t>
              </a:r>
            </a:p>
          </p:txBody>
        </p:sp>
        <p:sp>
          <p:nvSpPr>
            <p:cNvPr id="4107" name="ZoneTexte 15"/>
            <p:cNvSpPr txBox="1">
              <a:spLocks noChangeArrowheads="1"/>
            </p:cNvSpPr>
            <p:nvPr/>
          </p:nvSpPr>
          <p:spPr bwMode="auto">
            <a:xfrm>
              <a:off x="10960100" y="4520117"/>
              <a:ext cx="990600" cy="3077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/>
                <a:t>West Pac.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re 1"/>
          <p:cNvSpPr>
            <a:spLocks noGrp="1"/>
          </p:cNvSpPr>
          <p:nvPr>
            <p:ph type="title"/>
          </p:nvPr>
        </p:nvSpPr>
        <p:spPr>
          <a:xfrm>
            <a:off x="309563" y="-130175"/>
            <a:ext cx="8594725" cy="904875"/>
          </a:xfrm>
        </p:spPr>
        <p:txBody>
          <a:bodyPr/>
          <a:lstStyle/>
          <a:p>
            <a:r>
              <a:rPr lang="en-GB" sz="4400" dirty="0">
                <a:latin typeface="Calibri" charset="0"/>
              </a:rPr>
              <a:t>Hiatus explanation?</a:t>
            </a:r>
          </a:p>
        </p:txBody>
      </p:sp>
      <p:pic>
        <p:nvPicPr>
          <p:cNvPr id="512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658938"/>
            <a:ext cx="55499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289" y="899533"/>
            <a:ext cx="2186528" cy="1519547"/>
          </a:xfrm>
          <a:prstGeom prst="rect">
            <a:avLst/>
          </a:prstGeom>
          <a:scene3d>
            <a:camera prst="orthographicFront">
              <a:rot lat="2400000" lon="0" rev="0"/>
            </a:camera>
            <a:lightRig rig="threePt" dir="t"/>
          </a:scene3d>
        </p:spPr>
      </p:pic>
      <p:cxnSp>
        <p:nvCxnSpPr>
          <p:cNvPr id="21" name="Connecteur droit avec flèche 20"/>
          <p:cNvCxnSpPr/>
          <p:nvPr/>
        </p:nvCxnSpPr>
        <p:spPr>
          <a:xfrm flipV="1">
            <a:off x="5376863" y="2268538"/>
            <a:ext cx="1235075" cy="136366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5325534" y="2667000"/>
            <a:ext cx="1236133" cy="59451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>
              <a:rot lat="19038000" lon="18392745" rev="2736000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8" name="Grouper 17"/>
          <p:cNvGrpSpPr>
            <a:grpSpLocks/>
          </p:cNvGrpSpPr>
          <p:nvPr/>
        </p:nvGrpSpPr>
        <p:grpSpPr bwMode="auto">
          <a:xfrm>
            <a:off x="4656138" y="2268538"/>
            <a:ext cx="1554162" cy="822325"/>
            <a:chOff x="6536266" y="1676241"/>
            <a:chExt cx="1752600" cy="821266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6536266" y="1676241"/>
              <a:ext cx="1752600" cy="821266"/>
            </a:xfrm>
            <a:prstGeom prst="roundRect">
              <a:avLst/>
            </a:prstGeom>
            <a:noFill/>
            <a:ln>
              <a:solidFill>
                <a:srgbClr val="0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0" name="Connecteur droit avec flèche 9"/>
            <p:cNvCxnSpPr>
              <a:stCxn id="8" idx="0"/>
            </p:cNvCxnSpPr>
            <p:nvPr/>
          </p:nvCxnSpPr>
          <p:spPr>
            <a:xfrm flipH="1">
              <a:off x="7094807" y="1676241"/>
              <a:ext cx="180809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flipH="1" flipV="1">
              <a:off x="8285286" y="1979063"/>
              <a:ext cx="0" cy="25208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7495810" y="2497507"/>
              <a:ext cx="15753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>
              <a:endCxn id="8" idx="1"/>
            </p:cNvCxnSpPr>
            <p:nvPr/>
          </p:nvCxnSpPr>
          <p:spPr>
            <a:xfrm flipH="1">
              <a:off x="6536266" y="1990161"/>
              <a:ext cx="0" cy="96712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8" name="ZoneTexte 14"/>
          <p:cNvSpPr txBox="1">
            <a:spLocks noChangeArrowheads="1"/>
          </p:cNvSpPr>
          <p:nvPr/>
        </p:nvSpPr>
        <p:spPr bwMode="auto">
          <a:xfrm>
            <a:off x="5337175" y="6461125"/>
            <a:ext cx="3895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 smtClean="0"/>
              <a:t>Adapted from England </a:t>
            </a:r>
            <a:r>
              <a:rPr lang="en-GB" sz="2000" dirty="0"/>
              <a:t>et al. </a:t>
            </a:r>
            <a:r>
              <a:rPr lang="en-GB" sz="2000" dirty="0" smtClean="0"/>
              <a:t>(2014)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re 1"/>
          <p:cNvSpPr>
            <a:spLocks noGrp="1"/>
          </p:cNvSpPr>
          <p:nvPr>
            <p:ph type="title"/>
          </p:nvPr>
        </p:nvSpPr>
        <p:spPr>
          <a:xfrm>
            <a:off x="-25401" y="-131762"/>
            <a:ext cx="3071813" cy="1287462"/>
          </a:xfrm>
        </p:spPr>
        <p:txBody>
          <a:bodyPr/>
          <a:lstStyle/>
          <a:p>
            <a:r>
              <a:rPr lang="en-GB" sz="3600" dirty="0">
                <a:latin typeface="Calibri" charset="0"/>
              </a:rPr>
              <a:t>A role for </a:t>
            </a:r>
            <a:r>
              <a:rPr lang="en-GB" sz="3600" dirty="0" smtClean="0">
                <a:latin typeface="Calibri" charset="0"/>
              </a:rPr>
              <a:t>small volcanoes</a:t>
            </a:r>
            <a:r>
              <a:rPr lang="en-GB" sz="3600" dirty="0">
                <a:latin typeface="Calibri" charset="0"/>
              </a:rPr>
              <a:t>?</a:t>
            </a:r>
          </a:p>
        </p:txBody>
      </p:sp>
      <p:sp>
        <p:nvSpPr>
          <p:cNvPr id="29698" name="Espace réservé du contenu 2"/>
          <p:cNvSpPr>
            <a:spLocks noGrp="1"/>
          </p:cNvSpPr>
          <p:nvPr>
            <p:ph idx="1"/>
          </p:nvPr>
        </p:nvSpPr>
        <p:spPr>
          <a:xfrm>
            <a:off x="0" y="1435098"/>
            <a:ext cx="3071813" cy="5130800"/>
          </a:xfrm>
          <a:ln>
            <a:noFill/>
            <a:miter lim="800000"/>
            <a:headEnd/>
            <a:tailEnd/>
          </a:ln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err="1">
                <a:solidFill>
                  <a:srgbClr val="C0504D"/>
                </a:solidFill>
                <a:latin typeface="Calibri" charset="0"/>
                <a:ea typeface="+mn-ea"/>
                <a:cs typeface="+mn-cs"/>
              </a:rPr>
              <a:t>Santer</a:t>
            </a:r>
            <a:r>
              <a:rPr lang="en-GB" sz="2000" dirty="0">
                <a:solidFill>
                  <a:srgbClr val="C0504D"/>
                </a:solidFill>
                <a:latin typeface="Calibri" charset="0"/>
                <a:ea typeface="+mn-ea"/>
                <a:cs typeface="+mn-cs"/>
              </a:rPr>
              <a:t> et al. (2014)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: small tropospheric eruptions from 1998 may also played a role for the Hiatus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err="1">
                <a:solidFill>
                  <a:srgbClr val="C0504D"/>
                </a:solidFill>
                <a:latin typeface="Calibri" charset="0"/>
                <a:ea typeface="+mn-ea"/>
                <a:cs typeface="+mn-cs"/>
              </a:rPr>
              <a:t>Knutti</a:t>
            </a:r>
            <a:r>
              <a:rPr lang="en-GB" sz="2000" dirty="0">
                <a:solidFill>
                  <a:srgbClr val="C0504D"/>
                </a:solidFill>
                <a:latin typeface="Calibri" charset="0"/>
                <a:ea typeface="+mn-ea"/>
                <a:cs typeface="+mn-cs"/>
              </a:rPr>
              <a:t> et al. (2014</a:t>
            </a:r>
            <a:r>
              <a:rPr lang="en-GB" sz="2000" dirty="0" smtClean="0">
                <a:solidFill>
                  <a:srgbClr val="C0504D"/>
                </a:solidFill>
                <a:latin typeface="Calibri" charset="0"/>
                <a:ea typeface="+mn-ea"/>
                <a:cs typeface="+mn-cs"/>
              </a:rPr>
              <a:t>),, </a:t>
            </a:r>
            <a:r>
              <a:rPr lang="en-GB" sz="2000" dirty="0" err="1" smtClean="0">
                <a:solidFill>
                  <a:srgbClr val="C0504D"/>
                </a:solidFill>
                <a:latin typeface="Calibri" charset="0"/>
              </a:rPr>
              <a:t>Marotzke</a:t>
            </a:r>
            <a:r>
              <a:rPr lang="en-GB" sz="2000" dirty="0" smtClean="0">
                <a:solidFill>
                  <a:srgbClr val="C0504D"/>
                </a:solidFill>
                <a:latin typeface="Calibri" charset="0"/>
              </a:rPr>
              <a:t> </a:t>
            </a:r>
            <a:r>
              <a:rPr lang="en-GB" sz="2000" dirty="0">
                <a:solidFill>
                  <a:srgbClr val="C0504D"/>
                </a:solidFill>
                <a:latin typeface="Calibri" charset="0"/>
              </a:rPr>
              <a:t>et al. (2015)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: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forcing and internal variability may both played their role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>
                <a:solidFill>
                  <a:srgbClr val="C0504D"/>
                </a:solidFill>
                <a:latin typeface="Calibri" charset="0"/>
                <a:ea typeface="+mn-ea"/>
                <a:cs typeface="+mn-cs"/>
              </a:rPr>
              <a:t>Meehl et al. (2011), 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: 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if you select the models in the good IPO 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phase,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you can reproduce hiatus within historical simulations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+mn-ea"/>
              <a:cs typeface="+mn-cs"/>
            </a:endParaRPr>
          </a:p>
        </p:txBody>
      </p:sp>
      <p:pic>
        <p:nvPicPr>
          <p:cNvPr id="6147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0"/>
            <a:ext cx="6242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19788" y="147638"/>
            <a:ext cx="771525" cy="4572000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2225" y="358775"/>
            <a:ext cx="2160588" cy="10795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Positive phase of the AMO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308350" y="358775"/>
            <a:ext cx="2159000" cy="1077913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Intensification of the Pacific </a:t>
            </a:r>
            <a:r>
              <a:rPr lang="fr-FR" dirty="0" err="1">
                <a:solidFill>
                  <a:srgbClr val="000000"/>
                </a:solidFill>
              </a:rPr>
              <a:t>trade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winds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607175" y="360363"/>
            <a:ext cx="2160588" cy="1079500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err="1">
                <a:solidFill>
                  <a:schemeClr val="tx1"/>
                </a:solidFill>
              </a:rPr>
              <a:t>Negative</a:t>
            </a:r>
            <a:r>
              <a:rPr lang="fr-FR" dirty="0">
                <a:solidFill>
                  <a:schemeClr val="tx1"/>
                </a:solidFill>
              </a:rPr>
              <a:t> phase of the IPO</a:t>
            </a:r>
          </a:p>
        </p:txBody>
      </p:sp>
      <p:cxnSp>
        <p:nvCxnSpPr>
          <p:cNvPr id="9" name="Connecteur droit avec flèche 8"/>
          <p:cNvCxnSpPr/>
          <p:nvPr/>
        </p:nvCxnSpPr>
        <p:spPr bwMode="auto">
          <a:xfrm>
            <a:off x="2181225" y="809625"/>
            <a:ext cx="1079500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 bwMode="auto">
          <a:xfrm>
            <a:off x="6548438" y="2516188"/>
            <a:ext cx="2159000" cy="1077912"/>
          </a:xfrm>
          <a:prstGeom prst="rect">
            <a:avLst/>
          </a:prstGeom>
          <a:solidFill>
            <a:srgbClr val="375ED8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HIATUS</a:t>
            </a:r>
          </a:p>
        </p:txBody>
      </p:sp>
      <p:sp>
        <p:nvSpPr>
          <p:cNvPr id="17414" name="ZoneTexte 22"/>
          <p:cNvSpPr txBox="1">
            <a:spLocks noChangeArrowheads="1"/>
          </p:cNvSpPr>
          <p:nvPr/>
        </p:nvSpPr>
        <p:spPr bwMode="auto">
          <a:xfrm>
            <a:off x="5557838" y="1116013"/>
            <a:ext cx="965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England et al. (2014)</a:t>
            </a:r>
          </a:p>
        </p:txBody>
      </p:sp>
      <p:sp>
        <p:nvSpPr>
          <p:cNvPr id="17415" name="ZoneTexte 23"/>
          <p:cNvSpPr txBox="1">
            <a:spLocks noChangeArrowheads="1"/>
          </p:cNvSpPr>
          <p:nvPr/>
        </p:nvSpPr>
        <p:spPr bwMode="auto">
          <a:xfrm>
            <a:off x="7753350" y="3859213"/>
            <a:ext cx="139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Santer et al. ( 2014)</a:t>
            </a:r>
          </a:p>
        </p:txBody>
      </p:sp>
      <p:sp>
        <p:nvSpPr>
          <p:cNvPr id="17416" name="ZoneTexte 35"/>
          <p:cNvSpPr txBox="1">
            <a:spLocks noChangeArrowheads="1"/>
          </p:cNvSpPr>
          <p:nvPr/>
        </p:nvSpPr>
        <p:spPr bwMode="auto">
          <a:xfrm>
            <a:off x="7675563" y="1587500"/>
            <a:ext cx="1735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Kosaka et Xie (2013)</a:t>
            </a:r>
          </a:p>
        </p:txBody>
      </p:sp>
      <p:sp>
        <p:nvSpPr>
          <p:cNvPr id="17417" name="ZoneTexte 36"/>
          <p:cNvSpPr txBox="1">
            <a:spLocks noChangeArrowheads="1"/>
          </p:cNvSpPr>
          <p:nvPr/>
        </p:nvSpPr>
        <p:spPr bwMode="auto">
          <a:xfrm>
            <a:off x="2170113" y="1052513"/>
            <a:ext cx="1193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McGregor  et al.(2014) 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6548438" y="4702175"/>
            <a:ext cx="2157412" cy="108108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Radiative forcing </a:t>
            </a:r>
            <a:r>
              <a:rPr lang="fr-FR" dirty="0" err="1">
                <a:solidFill>
                  <a:schemeClr val="tx1"/>
                </a:solidFill>
              </a:rPr>
              <a:t>from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small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volcanoes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419" name="ZoneTexte 54"/>
          <p:cNvSpPr txBox="1">
            <a:spLocks noChangeArrowheads="1"/>
          </p:cNvSpPr>
          <p:nvPr/>
        </p:nvSpPr>
        <p:spPr bwMode="auto">
          <a:xfrm>
            <a:off x="3810000" y="1473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GB" sz="1800"/>
          </a:p>
        </p:txBody>
      </p:sp>
      <p:cxnSp>
        <p:nvCxnSpPr>
          <p:cNvPr id="18" name="Connecteur droit avec flèche 17"/>
          <p:cNvCxnSpPr/>
          <p:nvPr/>
        </p:nvCxnSpPr>
        <p:spPr bwMode="auto">
          <a:xfrm>
            <a:off x="5467350" y="844550"/>
            <a:ext cx="1081088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 bwMode="auto">
          <a:xfrm>
            <a:off x="7575550" y="1436688"/>
            <a:ext cx="0" cy="10795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 bwMode="auto">
          <a:xfrm flipV="1">
            <a:off x="7596188" y="3594100"/>
            <a:ext cx="0" cy="10795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231900"/>
            <a:ext cx="8042275" cy="4216400"/>
          </a:xfrm>
        </p:spPr>
        <p:txBody>
          <a:bodyPr/>
          <a:lstStyle/>
          <a:p>
            <a:endParaRPr lang="en-GB" dirty="0" smtClean="0"/>
          </a:p>
          <a:p>
            <a:pPr marL="0" indent="0" algn="ctr">
              <a:lnSpc>
                <a:spcPct val="150000"/>
              </a:lnSpc>
              <a:spcAft>
                <a:spcPts val="1200"/>
              </a:spcAft>
              <a:buNone/>
            </a:pPr>
            <a:r>
              <a:rPr lang="en-GB" dirty="0" smtClean="0"/>
              <a:t>Can we reproduce this Hiatus using classical nudging techniques of SST anomalies using IPSL-CM5A-LR model? (i.e. robustness of former proposed mechanisms?)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66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122363"/>
            <a:ext cx="40513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3979863"/>
            <a:ext cx="40560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re 1"/>
          <p:cNvSpPr>
            <a:spLocks noGrp="1"/>
          </p:cNvSpPr>
          <p:nvPr>
            <p:ph type="title"/>
          </p:nvPr>
        </p:nvSpPr>
        <p:spPr>
          <a:xfrm>
            <a:off x="466725" y="-144463"/>
            <a:ext cx="8229600" cy="957263"/>
          </a:xfrm>
        </p:spPr>
        <p:txBody>
          <a:bodyPr/>
          <a:lstStyle/>
          <a:p>
            <a:r>
              <a:rPr lang="en-GB" dirty="0">
                <a:latin typeface="Calibri" charset="0"/>
              </a:rPr>
              <a:t>Experimental design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00138"/>
            <a:ext cx="5087938" cy="2665412"/>
          </a:xfrm>
        </p:spPr>
        <p:txBody>
          <a:bodyPr rtlCol="0">
            <a:normAutofit fontScale="85000" lnSpcReduction="20000"/>
          </a:bodyPr>
          <a:lstStyle/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Restoring of 40 W/m2/s, 6 times lower than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Kosaka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and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Xie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: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this could be important for dynamics! (</a:t>
            </a:r>
            <a:r>
              <a:rPr lang="en-GB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cf.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Cassou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)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Restoring towards 3D wind every 6 hours with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coef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equal to 1/0.25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s</a:t>
            </a:r>
            <a:r>
              <a:rPr lang="en-GB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-1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Background volcanoes from 2006 in CMIP6 projections! not included here in nudged simulations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248692"/>
              </p:ext>
            </p:extLst>
          </p:nvPr>
        </p:nvGraphicFramePr>
        <p:xfrm>
          <a:off x="-42334" y="3765550"/>
          <a:ext cx="5092699" cy="3103563"/>
        </p:xfrm>
        <a:graphic>
          <a:graphicData uri="http://schemas.openxmlformats.org/drawingml/2006/table">
            <a:tbl>
              <a:tblPr/>
              <a:tblGrid>
                <a:gridCol w="1473199"/>
                <a:gridCol w="1145049"/>
                <a:gridCol w="2474451"/>
              </a:tblGrid>
              <a:tr h="2259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+mn-lt"/>
                        </a:rPr>
                        <a:t>Simulations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# </a:t>
                      </a:r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members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Restoring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591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Historical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603" marR="12603" marT="12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5781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Nudged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Glob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1 (+4 to come)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Global SST Reynolds et al.  (</a:t>
                      </a:r>
                      <a:r>
                        <a:rPr lang="fr-FR" sz="1400" b="0" i="0" u="none" strike="noStrike" dirty="0">
                          <a:effectLst/>
                          <a:latin typeface="+mn-lt"/>
                        </a:rPr>
                        <a:t>2007)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Nudged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Pac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FF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Tropical</a:t>
                      </a: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East Pacific </a:t>
                      </a:r>
                      <a:r>
                        <a:rPr lang="fr-F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SST 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Reynolds et al. (</a:t>
                      </a:r>
                      <a:r>
                        <a:rPr lang="fr-FR" sz="1400" b="0" i="0" u="none" strike="noStrike" dirty="0">
                          <a:effectLst/>
                          <a:latin typeface="+mn-lt"/>
                        </a:rPr>
                        <a:t>2007)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1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Nudged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Atl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Whole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Atlantic SST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Reynolds et al. (</a:t>
                      </a:r>
                      <a:r>
                        <a:rPr lang="fr-FR" sz="1400" b="0" i="0" u="none" strike="noStrike" dirty="0">
                          <a:effectLst/>
                          <a:latin typeface="+mn-lt"/>
                        </a:rPr>
                        <a:t>2007)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7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Nudged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 Wind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4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10-m</a:t>
                      </a:r>
                      <a:r>
                        <a:rPr lang="fr-FR" sz="1400" b="0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baseline="0" dirty="0" err="1" smtClean="0">
                          <a:effectLst/>
                          <a:latin typeface="+mn-lt"/>
                        </a:rPr>
                        <a:t>wind</a:t>
                      </a:r>
                      <a:r>
                        <a:rPr lang="fr-FR" sz="1400" b="0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baseline="0" dirty="0" err="1" smtClean="0">
                          <a:effectLst/>
                          <a:latin typeface="+mn-lt"/>
                        </a:rPr>
                        <a:t>from</a:t>
                      </a:r>
                      <a:r>
                        <a:rPr lang="fr-FR" sz="1400" b="0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Era</a:t>
                      </a:r>
                      <a:r>
                        <a:rPr lang="fr-FR" sz="1400" b="0" i="0" u="none" strike="noStrike" dirty="0" err="1">
                          <a:effectLst/>
                          <a:latin typeface="+mn-lt"/>
                        </a:rPr>
                        <a:t>-Interim</a:t>
                      </a:r>
                      <a:r>
                        <a:rPr lang="fr-FR" sz="1400" b="0" i="0" u="none" strike="noStrike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203" name="ZoneTexte 1"/>
          <p:cNvSpPr txBox="1">
            <a:spLocks noChangeArrowheads="1"/>
          </p:cNvSpPr>
          <p:nvPr/>
        </p:nvSpPr>
        <p:spPr bwMode="auto">
          <a:xfrm>
            <a:off x="5392738" y="4013200"/>
            <a:ext cx="2701925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Partial nudging region</a:t>
            </a:r>
          </a:p>
        </p:txBody>
      </p:sp>
      <p:sp>
        <p:nvSpPr>
          <p:cNvPr id="7204" name="ZoneTexte 7"/>
          <p:cNvSpPr txBox="1">
            <a:spLocks noChangeArrowheads="1"/>
          </p:cNvSpPr>
          <p:nvPr/>
        </p:nvSpPr>
        <p:spPr bwMode="auto">
          <a:xfrm>
            <a:off x="5410200" y="1165225"/>
            <a:ext cx="1854200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External forcing</a:t>
            </a:r>
          </a:p>
        </p:txBody>
      </p:sp>
      <p:sp>
        <p:nvSpPr>
          <p:cNvPr id="4" name="Ellipse 3"/>
          <p:cNvSpPr/>
          <p:nvPr/>
        </p:nvSpPr>
        <p:spPr>
          <a:xfrm>
            <a:off x="7620000" y="2319338"/>
            <a:ext cx="660400" cy="949325"/>
          </a:xfrm>
          <a:prstGeom prst="ellips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r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GB">
                <a:latin typeface="Calibri" charset="0"/>
              </a:rPr>
              <a:t>Global temperature response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39" y="1668992"/>
            <a:ext cx="6736021" cy="48207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39" y="1668992"/>
            <a:ext cx="6736021" cy="48207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139" y="1668992"/>
            <a:ext cx="6736021" cy="482070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139" y="1668992"/>
            <a:ext cx="6736021" cy="48207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139" y="1668992"/>
            <a:ext cx="6736021" cy="482070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7139" y="1646106"/>
            <a:ext cx="6767999" cy="48435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7139" y="1646106"/>
            <a:ext cx="6767999" cy="4843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16118</TotalTime>
  <Words>820</Words>
  <Application>Microsoft Macintosh PowerPoint</Application>
  <PresentationFormat>Présentation à l'écran (4:3)</PresentationFormat>
  <Paragraphs>104</Paragraphs>
  <Slides>19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Brise</vt:lpstr>
      <vt:lpstr>Présentation PowerPoint</vt:lpstr>
      <vt:lpstr>Présentation PowerPoint</vt:lpstr>
      <vt:lpstr>Atlantic-Pacific connection?</vt:lpstr>
      <vt:lpstr>Hiatus explanation?</vt:lpstr>
      <vt:lpstr>A role for small volcanoes?</vt:lpstr>
      <vt:lpstr>Présentation PowerPoint</vt:lpstr>
      <vt:lpstr>Présentation PowerPoint</vt:lpstr>
      <vt:lpstr>Experimental design</vt:lpstr>
      <vt:lpstr>Global temperature response</vt:lpstr>
      <vt:lpstr>Linear trend 1998-2012</vt:lpstr>
      <vt:lpstr>T2M Pattern anomalies </vt:lpstr>
      <vt:lpstr>Wind  and SLP anomalies </vt:lpstr>
      <vt:lpstr>Zonal wind in the Tropical Pacific</vt:lpstr>
      <vt:lpstr>Atlantic-Pacific T2M differences</vt:lpstr>
      <vt:lpstr>Présentation PowerPoint</vt:lpstr>
      <vt:lpstr>Atlantic-Pacific teleconnection</vt:lpstr>
      <vt:lpstr>Conclusion-discussion</vt:lpstr>
      <vt:lpstr>Thank you!</vt:lpstr>
      <vt:lpstr>Présentation PowerPoint</vt:lpstr>
    </vt:vector>
  </TitlesOfParts>
  <Company>IRD/LOCEAN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Juliette Mignot</dc:creator>
  <cp:lastModifiedBy>Didier Swingedouw</cp:lastModifiedBy>
  <cp:revision>86</cp:revision>
  <dcterms:created xsi:type="dcterms:W3CDTF">2015-05-31T04:02:30Z</dcterms:created>
  <dcterms:modified xsi:type="dcterms:W3CDTF">2015-11-05T10:39:03Z</dcterms:modified>
</cp:coreProperties>
</file>