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93" r:id="rId3"/>
    <p:sldId id="292" r:id="rId4"/>
    <p:sldId id="294" r:id="rId5"/>
    <p:sldId id="295" r:id="rId6"/>
    <p:sldId id="285" r:id="rId7"/>
    <p:sldId id="297" r:id="rId8"/>
    <p:sldId id="305" r:id="rId9"/>
    <p:sldId id="303" r:id="rId10"/>
    <p:sldId id="304" r:id="rId11"/>
    <p:sldId id="301" r:id="rId12"/>
    <p:sldId id="298" r:id="rId13"/>
    <p:sldId id="300" r:id="rId14"/>
    <p:sldId id="277" r:id="rId15"/>
    <p:sldId id="306" r:id="rId16"/>
    <p:sldId id="272" r:id="rId17"/>
    <p:sldId id="291" r:id="rId18"/>
    <p:sldId id="259" r:id="rId19"/>
    <p:sldId id="262" r:id="rId20"/>
    <p:sldId id="290" r:id="rId21"/>
    <p:sldId id="260" r:id="rId22"/>
    <p:sldId id="275" r:id="rId23"/>
    <p:sldId id="312" r:id="rId24"/>
    <p:sldId id="280" r:id="rId25"/>
    <p:sldId id="309" r:id="rId26"/>
    <p:sldId id="310" r:id="rId27"/>
    <p:sldId id="265" r:id="rId28"/>
    <p:sldId id="267" r:id="rId29"/>
    <p:sldId id="314" r:id="rId30"/>
    <p:sldId id="274" r:id="rId31"/>
    <p:sldId id="276" r:id="rId32"/>
    <p:sldId id="316" r:id="rId33"/>
    <p:sldId id="315" r:id="rId34"/>
    <p:sldId id="268" r:id="rId35"/>
    <p:sldId id="281" r:id="rId36"/>
    <p:sldId id="282" r:id="rId37"/>
    <p:sldId id="283" r:id="rId38"/>
    <p:sldId id="311" r:id="rId39"/>
    <p:sldId id="307" r:id="rId40"/>
    <p:sldId id="308" r:id="rId41"/>
    <p:sldId id="286" r:id="rId42"/>
    <p:sldId id="269" r:id="rId43"/>
    <p:sldId id="288" r:id="rId4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80" y="-1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8606E-FE4F-374E-99BD-34138AF6FDF2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A0AB-E817-6B4C-A153-42650B0730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17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fr-FR" sz="9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B084A-EB2B-7F4C-BC96-D93A32688E61}" type="slidenum">
              <a:rPr lang="en-GB"/>
              <a:pPr/>
              <a:t>9</a:t>
            </a:fld>
            <a:endParaRPr lang="en-GB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  <a:cs typeface="ＭＳ Ｐゴシック" charset="0"/>
              </a:defRPr>
            </a:lvl1pPr>
            <a:lvl2pPr marL="36149254" indent="-35713539" eaLnBrk="0" hangingPunct="0"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5pPr>
            <a:lvl6pPr marL="43571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6pPr>
            <a:lvl7pPr marL="87143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7pPr>
            <a:lvl8pPr marL="13071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8pPr>
            <a:lvl9pPr marL="17428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oto" charset="0"/>
                <a:ea typeface="ＭＳ Ｐゴシック" charset="0"/>
              </a:defRPr>
            </a:lvl9pPr>
          </a:lstStyle>
          <a:p>
            <a:pPr eaLnBrk="1" hangingPunct="1"/>
            <a:fld id="{02025E04-0885-0A4D-951E-370B7DE814B6}" type="slidenum">
              <a:rPr lang="fr-FR" sz="1100">
                <a:latin typeface="Times New Roman" charset="0"/>
              </a:rPr>
              <a:pPr eaLnBrk="1" hangingPunct="1"/>
              <a:t>10</a:t>
            </a:fld>
            <a:endParaRPr lang="fr-FR" sz="1100">
              <a:latin typeface="Times New Roman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EDFB4-A1BB-9842-B3CF-89AF28343757}" type="slidenum">
              <a:rPr lang="fr-FR"/>
              <a:pPr/>
              <a:t>18</a:t>
            </a:fld>
            <a:endParaRPr lang="fr-FR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62025" y="687388"/>
            <a:ext cx="4933950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Jamais été fait encore pour la salinité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EF35E-A019-B74F-A162-ACDB4FD33F05}" type="slidenum">
              <a:rPr lang="fr-FR"/>
              <a:pPr/>
              <a:t>21</a:t>
            </a:fld>
            <a:endParaRPr lang="fr-FR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68825" cy="3425825"/>
          </a:xfrm>
          <a:ln w="12700"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0038"/>
          </a:xfrm>
          <a:ln/>
        </p:spPr>
        <p:txBody>
          <a:bodyPr lIns="95250" tIns="47625" rIns="95250" bIns="476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92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6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6031578-019A-3C48-A872-266BDED1DE9D}" type="datetimeFigureOut">
              <a:rPr lang="fr-FR" smtClean="0"/>
              <a:t>02/12/2014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jpe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jpeg"/><Relationship Id="rId17" Type="http://schemas.openxmlformats.org/officeDocument/2006/relationships/image" Target="../media/image47.png"/><Relationship Id="rId18" Type="http://schemas.openxmlformats.org/officeDocument/2006/relationships/image" Target="../media/image48.jpeg"/><Relationship Id="rId19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34.emf"/><Relationship Id="rId10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11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1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gif"/><Relationship Id="rId3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9.png"/><Relationship Id="rId6" Type="http://schemas.openxmlformats.org/officeDocument/2006/relationships/image" Target="../media/image20.gif"/><Relationship Id="rId7" Type="http://schemas.openxmlformats.org/officeDocument/2006/relationships/image" Target="../media/image21.png"/><Relationship Id="rId8" Type="http://schemas.openxmlformats.org/officeDocument/2006/relationships/image" Target="../media/image22.gif"/><Relationship Id="rId1" Type="http://schemas.microsoft.com/office/2007/relationships/media" Target="file:///C:\Documents%20and%20Settings\cassou\My%20Documents\Lectures\SupAero_06\NAOanim.AVI" TargetMode="External"/><Relationship Id="rId2" Type="http://schemas.openxmlformats.org/officeDocument/2006/relationships/video" Target="file:///C:\Documents%20and%20Settings\cassou\My%20Documents\Lectures\SupAero_06\NAOanim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22922" y="1566344"/>
            <a:ext cx="6498158" cy="2565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4000" dirty="0" smtClean="0"/>
              <a:t>Changement et variabilité climatique décennale à centennale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2921" y="5016500"/>
            <a:ext cx="6498159" cy="46923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Didier Swingedouw</a:t>
            </a:r>
            <a:endParaRPr lang="fr-FR" sz="2400" dirty="0"/>
          </a:p>
        </p:txBody>
      </p:sp>
      <p:pic>
        <p:nvPicPr>
          <p:cNvPr id="4" name="Image 1" descr="CNRSfr-Bichro-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2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70" y="0"/>
            <a:ext cx="1283586" cy="536885"/>
          </a:xfrm>
          <a:prstGeom prst="rect">
            <a:avLst/>
          </a:prstGeom>
        </p:spPr>
      </p:pic>
      <p:pic>
        <p:nvPicPr>
          <p:cNvPr id="7" name="Image 6" descr="Universite Bordeaux RV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8" y="0"/>
            <a:ext cx="1799992" cy="7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 txBox="1">
            <a:spLocks/>
          </p:cNvSpPr>
          <p:nvPr/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err="1" smtClean="0"/>
              <a:t>Variabilité</a:t>
            </a:r>
            <a:r>
              <a:rPr lang="en-GB" sz="3600" dirty="0" smtClean="0"/>
              <a:t> NAO</a:t>
            </a:r>
            <a:endParaRPr lang="en-GB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5800"/>
            <a:ext cx="9144000" cy="37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5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575" y="679076"/>
            <a:ext cx="3044825" cy="794124"/>
          </a:xfrm>
        </p:spPr>
        <p:txBody>
          <a:bodyPr/>
          <a:lstStyle/>
          <a:p>
            <a:r>
              <a:rPr lang="en-GB" sz="3600" dirty="0" err="1" smtClean="0"/>
              <a:t>Régimes</a:t>
            </a:r>
            <a:r>
              <a:rPr lang="en-GB" sz="3600" dirty="0" smtClean="0"/>
              <a:t> de temps</a:t>
            </a:r>
            <a:endParaRPr lang="en-GB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" y="3721093"/>
            <a:ext cx="3467152" cy="20371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785" y="0"/>
            <a:ext cx="5647215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7867" y="2336797"/>
            <a:ext cx="291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Plurimodalité</a:t>
            </a:r>
            <a:r>
              <a:rPr lang="en-GB" dirty="0" smtClean="0"/>
              <a:t> de la position du jet </a:t>
            </a:r>
            <a:r>
              <a:rPr lang="en-GB" dirty="0" err="1" smtClean="0"/>
              <a:t>à</a:t>
            </a:r>
            <a:r>
              <a:rPr lang="en-GB" dirty="0" smtClean="0"/>
              <a:t> </a:t>
            </a:r>
            <a:r>
              <a:rPr lang="en-GB" dirty="0" err="1" smtClean="0"/>
              <a:t>l’échelle</a:t>
            </a:r>
            <a:r>
              <a:rPr lang="en-GB" dirty="0" smtClean="0"/>
              <a:t> </a:t>
            </a:r>
            <a:r>
              <a:rPr lang="en-GB" dirty="0" err="1" smtClean="0"/>
              <a:t>journalière</a:t>
            </a:r>
            <a:endParaRPr lang="en-GB" dirty="0"/>
          </a:p>
        </p:txBody>
      </p:sp>
      <p:grpSp>
        <p:nvGrpSpPr>
          <p:cNvPr id="9" name="Grouper 8"/>
          <p:cNvGrpSpPr/>
          <p:nvPr/>
        </p:nvGrpSpPr>
        <p:grpSpPr>
          <a:xfrm>
            <a:off x="29633" y="-16472"/>
            <a:ext cx="9144000" cy="3200399"/>
            <a:chOff x="2205567" y="-3378200"/>
            <a:chExt cx="9144000" cy="320039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5567" y="-3378200"/>
              <a:ext cx="9144000" cy="3200399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2214034" y="-939800"/>
              <a:ext cx="8995833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15 Oct. 2014               25 Oct. 2014                        4 </a:t>
              </a:r>
              <a:r>
                <a:rPr lang="en-GB" sz="1200" dirty="0"/>
                <a:t>Nov. </a:t>
              </a:r>
              <a:r>
                <a:rPr lang="en-GB" sz="1200" dirty="0" smtClean="0"/>
                <a:t>2014                      14 </a:t>
              </a:r>
              <a:r>
                <a:rPr lang="en-GB" sz="1200" dirty="0"/>
                <a:t>Nov. </a:t>
              </a:r>
              <a:r>
                <a:rPr lang="en-GB" sz="1200" dirty="0" smtClean="0"/>
                <a:t>2014                       24 </a:t>
              </a:r>
              <a:r>
                <a:rPr lang="en-GB" sz="1200" dirty="0"/>
                <a:t>Nov. </a:t>
              </a:r>
              <a:r>
                <a:rPr lang="en-GB" sz="1200" dirty="0" smtClean="0"/>
                <a:t>2014</a:t>
              </a:r>
              <a:endParaRPr lang="en-GB" sz="12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857500" y="-3378200"/>
              <a:ext cx="769620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Occurrence des </a:t>
              </a:r>
              <a:r>
                <a:rPr lang="en-GB" sz="1400" dirty="0" err="1" smtClean="0"/>
                <a:t>régimes</a:t>
              </a:r>
              <a:r>
                <a:rPr lang="en-GB" sz="1400" dirty="0" smtClean="0"/>
                <a:t> de temps entre le 15 Oct. et 27 </a:t>
              </a:r>
              <a:r>
                <a:rPr lang="en-GB" sz="1400" dirty="0" err="1" smtClean="0"/>
                <a:t>Novembre</a:t>
              </a:r>
              <a:r>
                <a:rPr lang="en-GB" sz="1400" dirty="0" smtClean="0"/>
                <a:t> 2015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748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94124"/>
          </a:xfrm>
        </p:spPr>
        <p:txBody>
          <a:bodyPr/>
          <a:lstStyle/>
          <a:p>
            <a:r>
              <a:rPr lang="en-GB" sz="3600" dirty="0" err="1" smtClean="0"/>
              <a:t>Variabilité</a:t>
            </a:r>
            <a:r>
              <a:rPr lang="en-GB" sz="3600" dirty="0" smtClean="0"/>
              <a:t> </a:t>
            </a:r>
            <a:r>
              <a:rPr lang="en-GB" sz="3600" dirty="0" err="1" smtClean="0"/>
              <a:t>naturelle</a:t>
            </a:r>
            <a:r>
              <a:rPr lang="en-GB" sz="3600" dirty="0" smtClean="0"/>
              <a:t> et incertitude</a:t>
            </a:r>
            <a:endParaRPr lang="en-GB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79" y="1282046"/>
            <a:ext cx="7680507" cy="53999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57599" y="6612463"/>
            <a:ext cx="2455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Deser et al. </a:t>
            </a:r>
            <a:r>
              <a:rPr lang="en-GB" sz="1200" i="1" dirty="0" smtClean="0"/>
              <a:t>Nat. </a:t>
            </a:r>
            <a:r>
              <a:rPr lang="en-GB" sz="1200" i="1" dirty="0" err="1" smtClean="0"/>
              <a:t>Clim</a:t>
            </a:r>
            <a:r>
              <a:rPr lang="en-GB" sz="1200" i="1" dirty="0" smtClean="0"/>
              <a:t>. </a:t>
            </a:r>
            <a:r>
              <a:rPr lang="en-GB" sz="1200" dirty="0" smtClean="0"/>
              <a:t>2012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5128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2" descr="ex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/>
          <a:stretch>
            <a:fillRect/>
          </a:stretch>
        </p:blipFill>
        <p:spPr bwMode="auto">
          <a:xfrm>
            <a:off x="1296000" y="1365264"/>
            <a:ext cx="6552000" cy="499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ZoneTexte 7"/>
          <p:cNvSpPr txBox="1">
            <a:spLocks noChangeArrowheads="1"/>
          </p:cNvSpPr>
          <p:nvPr/>
        </p:nvSpPr>
        <p:spPr bwMode="auto">
          <a:xfrm>
            <a:off x="3473160" y="6592025"/>
            <a:ext cx="4078080" cy="26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200" dirty="0">
                <a:solidFill>
                  <a:schemeClr val="tx1"/>
                </a:solidFill>
              </a:rPr>
              <a:t>Hawkins &amp; Sutton 2009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49275" y="107576"/>
            <a:ext cx="8042276" cy="7941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Sources </a:t>
            </a:r>
            <a:r>
              <a:rPr lang="en-GB" sz="3600" dirty="0" err="1" smtClean="0"/>
              <a:t>d’incertitude</a:t>
            </a:r>
            <a:endParaRPr lang="en-GB" sz="36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787700" y="520072"/>
            <a:ext cx="8387824" cy="6337928"/>
            <a:chOff x="-5025725" y="-476620"/>
            <a:chExt cx="8387824" cy="633792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25725" y="1"/>
              <a:ext cx="7200000" cy="586130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101" y="-476620"/>
              <a:ext cx="1799998" cy="534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674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"/>
            <a:ext cx="8042276" cy="952500"/>
          </a:xfrm>
        </p:spPr>
        <p:txBody>
          <a:bodyPr/>
          <a:lstStyle/>
          <a:p>
            <a:r>
              <a:rPr lang="en-GB" dirty="0" smtClean="0"/>
              <a:t>Prévisibilité </a:t>
            </a:r>
            <a:r>
              <a:rPr lang="en-GB" dirty="0" err="1" smtClean="0"/>
              <a:t>décennale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999" y="1275895"/>
            <a:ext cx="7950201" cy="104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Utiliser modes lents (océan) de la variabilité naturelle pour évaluer grandes tendances des années à venir</a:t>
            </a:r>
          </a:p>
        </p:txBody>
      </p:sp>
      <p:pic>
        <p:nvPicPr>
          <p:cNvPr id="4" name="Image 3" descr="Fig_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2317295"/>
            <a:ext cx="5314949" cy="45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3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/>
          <a:lstStyle/>
          <a:p>
            <a:r>
              <a:rPr lang="en-GB" sz="3600" dirty="0" smtClean="0"/>
              <a:t>Performance </a:t>
            </a:r>
            <a:r>
              <a:rPr lang="en-GB" sz="3600" dirty="0" err="1" smtClean="0"/>
              <a:t>prévision</a:t>
            </a:r>
            <a:r>
              <a:rPr lang="en-GB" sz="3600" dirty="0" smtClean="0"/>
              <a:t> </a:t>
            </a:r>
            <a:r>
              <a:rPr lang="en-GB" sz="3600" dirty="0" err="1" smtClean="0"/>
              <a:t>décennale</a:t>
            </a:r>
            <a:endParaRPr lang="en-GB" sz="36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533400" y="1519133"/>
            <a:ext cx="8255583" cy="5432011"/>
            <a:chOff x="5364088" y="1268760"/>
            <a:chExt cx="3590033" cy="2940614"/>
          </a:xfrm>
        </p:grpSpPr>
        <p:grpSp>
          <p:nvGrpSpPr>
            <p:cNvPr id="5" name="Grouper 4"/>
            <p:cNvGrpSpPr/>
            <p:nvPr/>
          </p:nvGrpSpPr>
          <p:grpSpPr>
            <a:xfrm>
              <a:off x="5364088" y="1268760"/>
              <a:ext cx="3590033" cy="2940614"/>
              <a:chOff x="5364088" y="1268760"/>
              <a:chExt cx="3590033" cy="294061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088" y="1268760"/>
                <a:ext cx="3518024" cy="2345349"/>
              </a:xfrm>
              <a:prstGeom prst="rect">
                <a:avLst/>
              </a:prstGeom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5436097" y="3901597"/>
                <a:ext cx="351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Van </a:t>
                </a:r>
                <a:r>
                  <a:rPr lang="fr-FR" sz="1400" dirty="0" err="1" smtClean="0"/>
                  <a:t>Oldenborgh</a:t>
                </a:r>
                <a:r>
                  <a:rPr lang="fr-FR" sz="1400" dirty="0" smtClean="0"/>
                  <a:t> et al. 2012</a:t>
                </a:r>
                <a:endParaRPr lang="fr-FR" sz="1400" dirty="0"/>
              </a:p>
            </p:txBody>
          </p: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64088" y="3537859"/>
                <a:ext cx="3518024" cy="317500"/>
              </a:xfrm>
              <a:prstGeom prst="rect">
                <a:avLst/>
              </a:prstGeom>
            </p:spPr>
          </p:pic>
        </p:grpSp>
        <p:sp>
          <p:nvSpPr>
            <p:cNvPr id="6" name="ZoneTexte 5"/>
            <p:cNvSpPr txBox="1"/>
            <p:nvPr/>
          </p:nvSpPr>
          <p:spPr>
            <a:xfrm>
              <a:off x="5436097" y="1334793"/>
              <a:ext cx="3399952" cy="16661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   </a:t>
              </a:r>
              <a:r>
                <a:rPr lang="en-GB" sz="1400" dirty="0" err="1" smtClean="0"/>
                <a:t>Prévisions</a:t>
              </a:r>
              <a:r>
                <a:rPr lang="en-GB" sz="1400" dirty="0" smtClean="0"/>
                <a:t> </a:t>
              </a:r>
              <a:r>
                <a:rPr lang="en-GB" sz="1400" dirty="0" err="1" smtClean="0"/>
                <a:t>rétrospectives</a:t>
              </a:r>
              <a:r>
                <a:rPr lang="en-GB" sz="1400" dirty="0" smtClean="0"/>
                <a:t> </a:t>
              </a:r>
              <a:r>
                <a:rPr lang="en-GB" sz="1400" dirty="0"/>
                <a:t>(correlation</a:t>
              </a:r>
              <a:r>
                <a:rPr lang="en-GB" sz="1400" dirty="0" smtClean="0"/>
                <a:t>) </a:t>
              </a:r>
              <a:r>
                <a:rPr lang="en-GB" sz="1400" dirty="0" err="1"/>
                <a:t>t</a:t>
              </a:r>
              <a:r>
                <a:rPr lang="en-GB" sz="1400" dirty="0" err="1" smtClean="0"/>
                <a:t>empérature</a:t>
              </a:r>
              <a:r>
                <a:rPr lang="en-GB" sz="1400" dirty="0" smtClean="0"/>
                <a:t> </a:t>
              </a:r>
              <a:r>
                <a:rPr lang="en-GB" sz="1400" dirty="0" err="1" smtClean="0"/>
                <a:t>à</a:t>
              </a:r>
              <a:r>
                <a:rPr lang="en-GB" sz="1400" dirty="0" smtClean="0"/>
                <a:t> 2m sans </a:t>
              </a:r>
              <a:r>
                <a:rPr lang="en-GB" sz="1400" dirty="0" err="1" smtClean="0"/>
                <a:t>tendance</a:t>
              </a:r>
              <a:r>
                <a:rPr lang="en-GB" sz="1400" dirty="0" smtClean="0"/>
                <a:t> : </a:t>
              </a:r>
              <a:r>
                <a:rPr lang="en-GB" sz="1400" dirty="0" err="1" smtClean="0"/>
                <a:t>années</a:t>
              </a:r>
              <a:r>
                <a:rPr lang="en-GB" sz="1400" dirty="0" smtClean="0"/>
                <a:t> 2-5</a:t>
              </a:r>
              <a:endParaRPr lang="en-GB" sz="1400" dirty="0"/>
            </a:p>
          </p:txBody>
        </p:sp>
      </p:grpSp>
      <p:sp>
        <p:nvSpPr>
          <p:cNvPr id="10" name="Ellipse 9"/>
          <p:cNvSpPr/>
          <p:nvPr/>
        </p:nvSpPr>
        <p:spPr>
          <a:xfrm>
            <a:off x="3877116" y="2051197"/>
            <a:ext cx="3477357" cy="1523134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210734" y="5960532"/>
            <a:ext cx="694266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-</a:t>
            </a:r>
            <a:r>
              <a:rPr lang="en-GB" sz="1400" dirty="0" smtClean="0"/>
              <a:t>1       -0.8       -0.6      -0.4      -0.2         0.2         0.4       0.6       0.8        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2063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5449"/>
            <a:ext cx="8042276" cy="1336956"/>
          </a:xfrm>
        </p:spPr>
        <p:txBody>
          <a:bodyPr/>
          <a:lstStyle/>
          <a:p>
            <a:r>
              <a:rPr lang="fr-FR" dirty="0" smtClean="0"/>
              <a:t>Outils et données utilisés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978" y="1820347"/>
            <a:ext cx="4419890" cy="184066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Modèles numériques = modèles couplés océan atmosphère : IPSL</a:t>
            </a:r>
            <a:r>
              <a:rPr lang="fr-FR" sz="2000" dirty="0"/>
              <a:t>-CM4-5, CNRM-CM3</a:t>
            </a:r>
          </a:p>
          <a:p>
            <a:pPr lvl="1"/>
            <a:endParaRPr lang="fr-FR" dirty="0"/>
          </a:p>
          <a:p>
            <a:pPr lvl="1"/>
            <a:endParaRPr lang="fr-FR" sz="900" dirty="0"/>
          </a:p>
        </p:txBody>
      </p:sp>
      <p:grpSp>
        <p:nvGrpSpPr>
          <p:cNvPr id="5" name="Grouper 148"/>
          <p:cNvGrpSpPr>
            <a:grpSpLocks noChangeAspect="1"/>
          </p:cNvGrpSpPr>
          <p:nvPr/>
        </p:nvGrpSpPr>
        <p:grpSpPr bwMode="auto">
          <a:xfrm>
            <a:off x="4072467" y="998874"/>
            <a:ext cx="5520608" cy="2836521"/>
            <a:chOff x="0" y="908050"/>
            <a:chExt cx="9826625" cy="5580807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871663" y="1609725"/>
              <a:ext cx="5943600" cy="4343400"/>
            </a:xfrm>
            <a:prstGeom prst="ellips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2981325"/>
              <a:ext cx="1357312" cy="130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310062" y="1143000"/>
              <a:ext cx="2438399" cy="1362076"/>
              <a:chOff x="2715" y="720"/>
              <a:chExt cx="1536" cy="858"/>
            </a:xfrm>
          </p:grpSpPr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0" y="720"/>
                <a:ext cx="861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2" name="AutoShape 8"/>
              <p:cNvSpPr>
                <a:spLocks noChangeArrowheads="1"/>
              </p:cNvSpPr>
              <p:nvPr/>
            </p:nvSpPr>
            <p:spPr bwMode="auto">
              <a:xfrm>
                <a:off x="2715" y="864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6824660" y="2208213"/>
              <a:ext cx="1492250" cy="2439988"/>
              <a:chOff x="4299" y="1391"/>
              <a:chExt cx="940" cy="1537"/>
            </a:xfrm>
          </p:grpSpPr>
          <p:pic>
            <p:nvPicPr>
              <p:cNvPr id="29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940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0" name="AutoShape 11"/>
              <p:cNvSpPr>
                <a:spLocks noChangeArrowheads="1"/>
              </p:cNvSpPr>
              <p:nvPr/>
            </p:nvSpPr>
            <p:spPr bwMode="auto">
              <a:xfrm rot="2460000">
                <a:off x="4348" y="1391"/>
                <a:ext cx="375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98 w 21600"/>
                  <a:gd name="T13" fmla="*/ 5383 h 21600"/>
                  <a:gd name="T14" fmla="*/ 1889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5154613" y="4914901"/>
              <a:ext cx="2282825" cy="1485900"/>
              <a:chOff x="3247" y="3096"/>
              <a:chExt cx="1438" cy="936"/>
            </a:xfrm>
          </p:grpSpPr>
          <p:pic>
            <p:nvPicPr>
              <p:cNvPr id="27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7" y="3174"/>
                <a:ext cx="908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" name="AutoShape 14"/>
              <p:cNvSpPr>
                <a:spLocks noChangeArrowheads="1"/>
              </p:cNvSpPr>
              <p:nvPr/>
            </p:nvSpPr>
            <p:spPr bwMode="auto">
              <a:xfrm rot="8100000">
                <a:off x="4311" y="3096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2319338" y="4962527"/>
              <a:ext cx="2357438" cy="1300163"/>
              <a:chOff x="1461" y="3126"/>
              <a:chExt cx="1485" cy="819"/>
            </a:xfrm>
          </p:grpSpPr>
          <p:pic>
            <p:nvPicPr>
              <p:cNvPr id="25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1" y="3126"/>
                <a:ext cx="870" cy="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 rot="-10620000">
                <a:off x="2572" y="3607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 rot="-7140000">
              <a:off x="1859756" y="4442619"/>
              <a:ext cx="593725" cy="509588"/>
            </a:xfrm>
            <a:custGeom>
              <a:avLst/>
              <a:gdLst>
                <a:gd name="T0" fmla="*/ 336441858 w 21600"/>
                <a:gd name="T1" fmla="*/ 0 h 21600"/>
                <a:gd name="T2" fmla="*/ 0 w 21600"/>
                <a:gd name="T3" fmla="*/ 141814306 h 21600"/>
                <a:gd name="T4" fmla="*/ 336441858 w 21600"/>
                <a:gd name="T5" fmla="*/ 283628636 h 21600"/>
                <a:gd name="T6" fmla="*/ 448588896 w 21600"/>
                <a:gd name="T7" fmla="*/ 1418143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0CC99"/>
                </a:gs>
                <a:gs pos="100000">
                  <a:srgbClr val="CCCC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2098676" y="1219200"/>
              <a:ext cx="1906588" cy="1585913"/>
              <a:chOff x="1322" y="768"/>
              <a:chExt cx="1201" cy="999"/>
            </a:xfrm>
          </p:grpSpPr>
          <p:sp>
            <p:nvSpPr>
              <p:cNvPr id="22" name="Oval 20"/>
              <p:cNvSpPr>
                <a:spLocks noChangeArrowheads="1"/>
              </p:cNvSpPr>
              <p:nvPr/>
            </p:nvSpPr>
            <p:spPr bwMode="auto">
              <a:xfrm>
                <a:off x="1707" y="768"/>
                <a:ext cx="816" cy="816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auto">
              <a:xfrm rot="-2700000">
                <a:off x="1322" y="1446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aphicFrame>
            <p:nvGraphicFramePr>
              <p:cNvPr id="24" name="Object 2"/>
              <p:cNvGraphicFramePr>
                <a:graphicFrameLocks noChangeAspect="1"/>
              </p:cNvGraphicFramePr>
              <p:nvPr/>
            </p:nvGraphicFramePr>
            <p:xfrm>
              <a:off x="1749" y="1062"/>
              <a:ext cx="695" cy="2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" name="Équation" r:id="rId8" imgW="1054100" imgH="368300" progId="Equation.3">
                      <p:embed/>
                    </p:oleObj>
                  </mc:Choice>
                  <mc:Fallback>
                    <p:oleObj name="Équation" r:id="rId8" imgW="10541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9" y="1062"/>
                            <a:ext cx="695" cy="243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3419801" y="3417803"/>
              <a:ext cx="2880949" cy="461213"/>
            </a:xfrm>
            <a:prstGeom prst="rect">
              <a:avLst/>
            </a:prstGeom>
            <a:noFill/>
            <a:ln w="9360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4400" b="1" dirty="0">
                <a:solidFill>
                  <a:srgbClr val="800000"/>
                </a:solidFill>
              </a:endParaRPr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228600" y="6248400"/>
              <a:ext cx="1905000" cy="24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250"/>
                </a:spcBef>
                <a:buClr>
                  <a:srgbClr val="FFFFFF"/>
                </a:buClr>
                <a:buSzPct val="100000"/>
                <a:buFont typeface="Verdana" charset="0"/>
                <a:buNone/>
              </a:pPr>
              <a:endParaRPr lang="en-GB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827371" y="1196510"/>
              <a:ext cx="2374979" cy="7190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6588209" y="908050"/>
              <a:ext cx="2374980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7451645" y="2276332"/>
              <a:ext cx="2374980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0" y="3573447"/>
              <a:ext cx="1547608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20" name="Text Box 30"/>
            <p:cNvSpPr txBox="1">
              <a:spLocks noChangeAspect="1" noChangeArrowheads="1"/>
            </p:cNvSpPr>
            <p:nvPr/>
          </p:nvSpPr>
          <p:spPr bwMode="auto">
            <a:xfrm>
              <a:off x="6589270" y="5805209"/>
              <a:ext cx="1925273" cy="2247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467783" y="5445584"/>
              <a:ext cx="2374980" cy="2770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4729338" y="4131523"/>
            <a:ext cx="4135631" cy="1675770"/>
            <a:chOff x="4729338" y="4131523"/>
            <a:chExt cx="4135631" cy="1675770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9338" y="4131523"/>
              <a:ext cx="1633607" cy="1050706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69865" y="4131523"/>
              <a:ext cx="965515" cy="1287353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08142" y="4131523"/>
              <a:ext cx="1256827" cy="1675770"/>
            </a:xfrm>
            <a:prstGeom prst="rect">
              <a:avLst/>
            </a:prstGeom>
          </p:spPr>
        </p:pic>
      </p:grpSp>
      <p:sp>
        <p:nvSpPr>
          <p:cNvPr id="51" name="Espace réservé du contenu 2"/>
          <p:cNvSpPr txBox="1">
            <a:spLocks/>
          </p:cNvSpPr>
          <p:nvPr/>
        </p:nvSpPr>
        <p:spPr>
          <a:xfrm>
            <a:off x="58976" y="3909177"/>
            <a:ext cx="5071823" cy="1608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0">
              <a:buNone/>
            </a:pPr>
            <a:endParaRPr lang="fr-FR" sz="900" dirty="0" smtClean="0"/>
          </a:p>
          <a:p>
            <a:r>
              <a:rPr lang="fr-FR" dirty="0" smtClean="0"/>
              <a:t>Observations :</a:t>
            </a:r>
          </a:p>
          <a:p>
            <a:pPr lvl="1"/>
            <a:r>
              <a:rPr lang="fr-FR" dirty="0"/>
              <a:t>5</a:t>
            </a:r>
            <a:r>
              <a:rPr lang="fr-FR" dirty="0" smtClean="0"/>
              <a:t>0 dernières années</a:t>
            </a:r>
          </a:p>
          <a:p>
            <a:pPr lvl="1"/>
            <a:r>
              <a:rPr lang="fr-FR" dirty="0" smtClean="0"/>
              <a:t>Reconstructions </a:t>
            </a:r>
            <a:r>
              <a:rPr lang="fr-FR" dirty="0" err="1" smtClean="0"/>
              <a:t>paléoclimatiques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06787" y="5666573"/>
            <a:ext cx="8403199" cy="1145996"/>
            <a:chOff x="106787" y="5666573"/>
            <a:chExt cx="8403199" cy="1145996"/>
          </a:xfrm>
        </p:grpSpPr>
        <p:grpSp>
          <p:nvGrpSpPr>
            <p:cNvPr id="50" name="Grouper 49"/>
            <p:cNvGrpSpPr/>
            <p:nvPr/>
          </p:nvGrpSpPr>
          <p:grpSpPr>
            <a:xfrm>
              <a:off x="106787" y="5666573"/>
              <a:ext cx="7211174" cy="1145996"/>
              <a:chOff x="-28677" y="5734305"/>
              <a:chExt cx="7211174" cy="1145996"/>
            </a:xfrm>
          </p:grpSpPr>
          <p:pic>
            <p:nvPicPr>
              <p:cNvPr id="34" name="Picture 7" descr="bavaria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252" y="5734305"/>
                <a:ext cx="942119" cy="1141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2" descr="coralhendy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3337" y="5757333"/>
                <a:ext cx="969160" cy="1118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9" descr="sawtoothlake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002" y="5976114"/>
                <a:ext cx="1308686" cy="899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" descr="smcoral_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352" y="5757332"/>
                <a:ext cx="904377" cy="1122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28677" y="5977597"/>
                <a:ext cx="1347491" cy="898327"/>
              </a:xfrm>
              <a:prstGeom prst="rect">
                <a:avLst/>
              </a:prstGeom>
            </p:spPr>
          </p:pic>
          <p:pic>
            <p:nvPicPr>
              <p:cNvPr id="33" name="Picture 5" descr="historical08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353" y="5977597"/>
                <a:ext cx="1334560" cy="902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05986" y="5956300"/>
              <a:ext cx="1104000" cy="82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6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2686424"/>
          </a:xfrm>
        </p:spPr>
        <p:txBody>
          <a:bodyPr/>
          <a:lstStyle/>
          <a:p>
            <a:r>
              <a:rPr lang="fr-FR" dirty="0" smtClean="0"/>
              <a:t>Impact de la fonte du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Groenland sur le climat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3258000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4"/>
          <p:cNvSpPr>
            <a:spLocks noGrp="1"/>
          </p:cNvSpPr>
          <p:nvPr>
            <p:ph type="title"/>
          </p:nvPr>
        </p:nvSpPr>
        <p:spPr>
          <a:xfrm>
            <a:off x="34925" y="13230"/>
            <a:ext cx="4147608" cy="1336956"/>
          </a:xfrm>
        </p:spPr>
        <p:txBody>
          <a:bodyPr/>
          <a:lstStyle/>
          <a:p>
            <a:r>
              <a:rPr lang="fr-FR" sz="3600" dirty="0" smtClean="0"/>
              <a:t>Observations récentes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605" y="13230"/>
            <a:ext cx="4590393" cy="26077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605" y="0"/>
            <a:ext cx="4590394" cy="2925763"/>
          </a:xfrm>
          <a:prstGeom prst="rect">
            <a:avLst/>
          </a:prstGeom>
        </p:spPr>
      </p:pic>
      <p:sp>
        <p:nvSpPr>
          <p:cNvPr id="20" name="Espace réservé du contenu 2"/>
          <p:cNvSpPr txBox="1">
            <a:spLocks/>
          </p:cNvSpPr>
          <p:nvPr/>
        </p:nvSpPr>
        <p:spPr>
          <a:xfrm>
            <a:off x="140355" y="1717352"/>
            <a:ext cx="4256046" cy="3284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rgbClr val="000000"/>
                </a:solidFill>
              </a:rPr>
              <a:t>Fonte </a:t>
            </a:r>
            <a:r>
              <a:rPr lang="fr-FR" sz="2000" dirty="0">
                <a:solidFill>
                  <a:srgbClr val="000000"/>
                </a:solidFill>
              </a:rPr>
              <a:t>du Groenland s’accélère (Rignot et al. 2011) mais reste modeste (0.01 Sv)</a:t>
            </a:r>
          </a:p>
          <a:p>
            <a:endParaRPr lang="en-GB" sz="20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140356" y="3202229"/>
            <a:ext cx="9144886" cy="3704443"/>
            <a:chOff x="140356" y="3202229"/>
            <a:chExt cx="9144886" cy="3704443"/>
          </a:xfrm>
        </p:grpSpPr>
        <p:grpSp>
          <p:nvGrpSpPr>
            <p:cNvPr id="6" name="Grouper 5"/>
            <p:cNvGrpSpPr/>
            <p:nvPr/>
          </p:nvGrpSpPr>
          <p:grpSpPr>
            <a:xfrm>
              <a:off x="4553606" y="3202229"/>
              <a:ext cx="4731636" cy="3704443"/>
              <a:chOff x="4553606" y="3202229"/>
              <a:chExt cx="4731636" cy="3704443"/>
            </a:xfrm>
          </p:grpSpPr>
          <p:grpSp>
            <p:nvGrpSpPr>
              <p:cNvPr id="24588" name="Group 12"/>
              <p:cNvGrpSpPr>
                <a:grpSpLocks/>
              </p:cNvGrpSpPr>
              <p:nvPr/>
            </p:nvGrpSpPr>
            <p:grpSpPr bwMode="auto">
              <a:xfrm>
                <a:off x="4553606" y="3274361"/>
                <a:ext cx="4590393" cy="3632311"/>
                <a:chOff x="2835" y="1298"/>
                <a:chExt cx="2925" cy="2298"/>
              </a:xfrm>
            </p:grpSpPr>
            <p:grpSp>
              <p:nvGrpSpPr>
                <p:cNvPr id="24586" name="Group 10"/>
                <p:cNvGrpSpPr>
                  <a:grpSpLocks/>
                </p:cNvGrpSpPr>
                <p:nvPr/>
              </p:nvGrpSpPr>
              <p:grpSpPr bwMode="auto">
                <a:xfrm>
                  <a:off x="2925" y="1352"/>
                  <a:ext cx="2835" cy="2244"/>
                  <a:chOff x="3243" y="814"/>
                  <a:chExt cx="2517" cy="1790"/>
                </a:xfrm>
              </p:grpSpPr>
              <p:pic>
                <p:nvPicPr>
                  <p:cNvPr id="2458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43" y="814"/>
                    <a:ext cx="2517" cy="17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4585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39" y="2387"/>
                    <a:ext cx="521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FR" sz="1200"/>
                      <a:t>Curry et al. 2003</a:t>
                    </a:r>
                  </a:p>
                </p:txBody>
              </p:sp>
            </p:grpSp>
            <p:sp>
              <p:nvSpPr>
                <p:cNvPr id="24587" name="Rectangle 11"/>
                <p:cNvSpPr>
                  <a:spLocks noChangeArrowheads="1"/>
                </p:cNvSpPr>
                <p:nvPr/>
              </p:nvSpPr>
              <p:spPr bwMode="auto">
                <a:xfrm>
                  <a:off x="2835" y="1298"/>
                  <a:ext cx="1224" cy="1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4590" name="Text Box 14"/>
              <p:cNvSpPr txBox="1">
                <a:spLocks noChangeArrowheads="1"/>
              </p:cNvSpPr>
              <p:nvPr/>
            </p:nvSpPr>
            <p:spPr bwMode="auto">
              <a:xfrm>
                <a:off x="4694849" y="3202229"/>
                <a:ext cx="459039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dirty="0"/>
                  <a:t>Variation salinité Atlantique (1985-1999)-(1955-1969)</a:t>
                </a:r>
              </a:p>
            </p:txBody>
          </p:sp>
        </p:grpSp>
        <p:sp>
          <p:nvSpPr>
            <p:cNvPr id="22" name="Espace réservé du contenu 2"/>
            <p:cNvSpPr txBox="1">
              <a:spLocks/>
            </p:cNvSpPr>
            <p:nvPr/>
          </p:nvSpPr>
          <p:spPr>
            <a:xfrm>
              <a:off x="140356" y="3274700"/>
              <a:ext cx="4413250" cy="32847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>
                  <a:solidFill>
                    <a:srgbClr val="000000"/>
                  </a:solidFill>
                </a:rPr>
                <a:t>Observations </a:t>
              </a:r>
              <a:r>
                <a:rPr lang="fr-FR" sz="2000" dirty="0">
                  <a:solidFill>
                    <a:srgbClr val="000000"/>
                  </a:solidFill>
                </a:rPr>
                <a:t>salinité des 60 dernières années en Atlantique (Curry et al. 2005): diminution salinité (?</a:t>
              </a:r>
              <a:r>
                <a:rPr lang="fr-FR" sz="2000" dirty="0" smtClean="0">
                  <a:solidFill>
                    <a:srgbClr val="000000"/>
                  </a:solidFill>
                </a:rPr>
                <a:t>)</a:t>
              </a:r>
            </a:p>
            <a:p>
              <a:pPr lvl="1"/>
              <a:r>
                <a:rPr lang="fr-FR" sz="2000" dirty="0" smtClean="0">
                  <a:solidFill>
                    <a:srgbClr val="000000"/>
                  </a:solidFill>
                </a:rPr>
                <a:t>Naturelle ?</a:t>
              </a:r>
            </a:p>
            <a:p>
              <a:pPr lvl="1"/>
              <a:r>
                <a:rPr lang="fr-FR" sz="2000" dirty="0" smtClean="0">
                  <a:solidFill>
                    <a:srgbClr val="000000"/>
                  </a:solidFill>
                </a:rPr>
                <a:t>Anthropique ?</a:t>
              </a:r>
            </a:p>
            <a:p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7275343"/>
      </p:ext>
    </p:extLst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177" y="19423"/>
            <a:ext cx="8883178" cy="874557"/>
          </a:xfrm>
        </p:spPr>
        <p:txBody>
          <a:bodyPr/>
          <a:lstStyle/>
          <a:p>
            <a:r>
              <a:rPr lang="fr-FR" sz="3200" dirty="0" smtClean="0"/>
              <a:t>Impact de la fonte future du Groenland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0" y="1484298"/>
            <a:ext cx="4144150" cy="5109206"/>
          </a:xfrm>
        </p:spPr>
        <p:txBody>
          <a:bodyPr/>
          <a:lstStyle/>
          <a:p>
            <a:r>
              <a:rPr lang="fr-FR" sz="2000" dirty="0" smtClean="0"/>
              <a:t>Augmentation du 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atmosphérique jusqu’à doublement (280 à 560 ppm</a:t>
            </a:r>
            <a:r>
              <a:rPr lang="fr-FR" sz="2000" dirty="0"/>
              <a:t>) dans </a:t>
            </a:r>
            <a:r>
              <a:rPr lang="fr-FR" sz="2000" dirty="0" smtClean="0"/>
              <a:t>IPSLCM4</a:t>
            </a:r>
            <a:endParaRPr lang="fr-FR" sz="2000" dirty="0"/>
          </a:p>
          <a:p>
            <a:r>
              <a:rPr lang="fr-FR" sz="2000" dirty="0" smtClean="0"/>
              <a:t>Arrêt de la THC en quelques siècles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797190" y="6550223"/>
            <a:ext cx="4394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800000"/>
                </a:solidFill>
              </a:rPr>
              <a:t>Swingedouw et al. 2006, 2007a</a:t>
            </a:r>
            <a:endParaRPr lang="fr-FR" sz="1400" dirty="0">
              <a:solidFill>
                <a:srgbClr val="800000"/>
              </a:solidFill>
            </a:endParaRPr>
          </a:p>
        </p:txBody>
      </p:sp>
      <p:grpSp>
        <p:nvGrpSpPr>
          <p:cNvPr id="28" name="Grouper 27"/>
          <p:cNvGrpSpPr/>
          <p:nvPr/>
        </p:nvGrpSpPr>
        <p:grpSpPr>
          <a:xfrm>
            <a:off x="5117261" y="1421522"/>
            <a:ext cx="3893259" cy="2548015"/>
            <a:chOff x="5098341" y="1258754"/>
            <a:chExt cx="3893259" cy="2548015"/>
          </a:xfrm>
        </p:grpSpPr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6042025" y="1708035"/>
              <a:ext cx="29495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5098341" y="1258754"/>
              <a:ext cx="3893259" cy="2548015"/>
              <a:chOff x="396" y="2784"/>
              <a:chExt cx="2765" cy="1503"/>
            </a:xfrm>
          </p:grpSpPr>
          <p:sp>
            <p:nvSpPr>
              <p:cNvPr id="9" name="Rectangle 47"/>
              <p:cNvSpPr>
                <a:spLocks noChangeArrowheads="1"/>
              </p:cNvSpPr>
              <p:nvPr/>
            </p:nvSpPr>
            <p:spPr bwMode="auto">
              <a:xfrm>
                <a:off x="398" y="2784"/>
                <a:ext cx="2638" cy="14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Line 48"/>
              <p:cNvSpPr>
                <a:spLocks noChangeShapeType="1"/>
              </p:cNvSpPr>
              <p:nvPr/>
            </p:nvSpPr>
            <p:spPr bwMode="auto">
              <a:xfrm flipV="1">
                <a:off x="737" y="2932"/>
                <a:ext cx="0" cy="1051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1" name="Line 49"/>
              <p:cNvSpPr>
                <a:spLocks noChangeShapeType="1"/>
              </p:cNvSpPr>
              <p:nvPr/>
            </p:nvSpPr>
            <p:spPr bwMode="auto">
              <a:xfrm flipV="1">
                <a:off x="737" y="3983"/>
                <a:ext cx="2186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2" name="Text Box 50"/>
              <p:cNvSpPr txBox="1">
                <a:spLocks noChangeArrowheads="1"/>
              </p:cNvSpPr>
              <p:nvPr/>
            </p:nvSpPr>
            <p:spPr bwMode="auto">
              <a:xfrm>
                <a:off x="2571" y="3966"/>
                <a:ext cx="590" cy="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 dirty="0">
                    <a:solidFill>
                      <a:srgbClr val="000000"/>
                    </a:solidFill>
                  </a:rPr>
                  <a:t>Temps</a:t>
                </a:r>
              </a:p>
              <a:p>
                <a:pPr>
                  <a:spcBef>
                    <a:spcPct val="50000"/>
                  </a:spcBef>
                </a:pPr>
                <a:r>
                  <a:rPr lang="fr-FR" sz="800" dirty="0">
                    <a:solidFill>
                      <a:srgbClr val="000000"/>
                    </a:solidFill>
                  </a:rPr>
                  <a:t>(années)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 Box 51"/>
              <p:cNvSpPr txBox="1">
                <a:spLocks noChangeArrowheads="1"/>
              </p:cNvSpPr>
              <p:nvPr/>
            </p:nvSpPr>
            <p:spPr bwMode="auto">
              <a:xfrm>
                <a:off x="398" y="2784"/>
                <a:ext cx="489" cy="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CO2</a:t>
                </a:r>
              </a:p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(ppm)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Box 52"/>
              <p:cNvSpPr txBox="1">
                <a:spLocks noChangeArrowheads="1"/>
              </p:cNvSpPr>
              <p:nvPr/>
            </p:nvSpPr>
            <p:spPr bwMode="auto">
              <a:xfrm>
                <a:off x="566" y="3984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 Box 53"/>
              <p:cNvSpPr txBox="1">
                <a:spLocks noChangeArrowheads="1"/>
              </p:cNvSpPr>
              <p:nvPr/>
            </p:nvSpPr>
            <p:spPr bwMode="auto">
              <a:xfrm>
                <a:off x="900" y="4016"/>
                <a:ext cx="32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70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 Box 54"/>
              <p:cNvSpPr txBox="1">
                <a:spLocks noChangeArrowheads="1"/>
              </p:cNvSpPr>
              <p:nvPr/>
            </p:nvSpPr>
            <p:spPr bwMode="auto">
              <a:xfrm>
                <a:off x="2249" y="3986"/>
                <a:ext cx="560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500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55"/>
              <p:cNvSpPr>
                <a:spLocks noChangeShapeType="1"/>
              </p:cNvSpPr>
              <p:nvPr/>
            </p:nvSpPr>
            <p:spPr bwMode="auto">
              <a:xfrm flipH="1">
                <a:off x="1038" y="3983"/>
                <a:ext cx="0" cy="6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8" name="Line 56"/>
              <p:cNvSpPr>
                <a:spLocks noChangeShapeType="1"/>
              </p:cNvSpPr>
              <p:nvPr/>
            </p:nvSpPr>
            <p:spPr bwMode="auto">
              <a:xfrm flipH="1">
                <a:off x="2546" y="3983"/>
                <a:ext cx="0" cy="6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9" name="Text Box 57"/>
              <p:cNvSpPr txBox="1">
                <a:spLocks noChangeArrowheads="1"/>
              </p:cNvSpPr>
              <p:nvPr/>
            </p:nvSpPr>
            <p:spPr bwMode="auto">
              <a:xfrm>
                <a:off x="396" y="3552"/>
                <a:ext cx="37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280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58"/>
              <p:cNvSpPr>
                <a:spLocks noChangeShapeType="1"/>
              </p:cNvSpPr>
              <p:nvPr/>
            </p:nvSpPr>
            <p:spPr bwMode="auto">
              <a:xfrm flipV="1">
                <a:off x="699" y="3642"/>
                <a:ext cx="8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1" name="Line 59"/>
              <p:cNvSpPr>
                <a:spLocks noChangeShapeType="1"/>
              </p:cNvSpPr>
              <p:nvPr/>
            </p:nvSpPr>
            <p:spPr bwMode="auto">
              <a:xfrm flipV="1">
                <a:off x="699" y="3221"/>
                <a:ext cx="8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2" name="Text Box 60"/>
              <p:cNvSpPr txBox="1">
                <a:spLocks noChangeArrowheads="1"/>
              </p:cNvSpPr>
              <p:nvPr/>
            </p:nvSpPr>
            <p:spPr bwMode="auto">
              <a:xfrm>
                <a:off x="431" y="3140"/>
                <a:ext cx="4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 dirty="0">
                    <a:solidFill>
                      <a:srgbClr val="000000"/>
                    </a:solidFill>
                  </a:rPr>
                  <a:t>560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61"/>
              <p:cNvSpPr>
                <a:spLocks noChangeShapeType="1"/>
              </p:cNvSpPr>
              <p:nvPr/>
            </p:nvSpPr>
            <p:spPr bwMode="auto">
              <a:xfrm flipV="1">
                <a:off x="737" y="3221"/>
                <a:ext cx="301" cy="42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4" name="Line 62"/>
              <p:cNvSpPr>
                <a:spLocks noChangeShapeType="1"/>
              </p:cNvSpPr>
              <p:nvPr/>
            </p:nvSpPr>
            <p:spPr bwMode="auto">
              <a:xfrm>
                <a:off x="1017" y="3216"/>
                <a:ext cx="1575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5" name="Line 63"/>
              <p:cNvSpPr>
                <a:spLocks noChangeShapeType="1"/>
              </p:cNvSpPr>
              <p:nvPr/>
            </p:nvSpPr>
            <p:spPr bwMode="auto">
              <a:xfrm flipV="1">
                <a:off x="713" y="3635"/>
                <a:ext cx="1893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6" name="Oval 64"/>
              <p:cNvSpPr>
                <a:spLocks noChangeArrowheads="1"/>
              </p:cNvSpPr>
              <p:nvPr/>
            </p:nvSpPr>
            <p:spPr bwMode="auto">
              <a:xfrm>
                <a:off x="2621" y="3510"/>
                <a:ext cx="415" cy="21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solidFill>
                      <a:srgbClr val="FFFFFF"/>
                    </a:solidFill>
                  </a:rPr>
                  <a:t>CTL</a:t>
                </a:r>
                <a:endParaRPr lang="en-US" sz="10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65"/>
              <p:cNvSpPr>
                <a:spLocks noChangeArrowheads="1"/>
              </p:cNvSpPr>
              <p:nvPr/>
            </p:nvSpPr>
            <p:spPr bwMode="auto">
              <a:xfrm>
                <a:off x="2408" y="2928"/>
                <a:ext cx="628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solidFill>
                      <a:schemeClr val="bg1"/>
                    </a:solidFill>
                  </a:rPr>
                  <a:t>Scénario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" name="Group 93"/>
          <p:cNvGrpSpPr>
            <a:grpSpLocks/>
          </p:cNvGrpSpPr>
          <p:nvPr/>
        </p:nvGrpSpPr>
        <p:grpSpPr bwMode="auto">
          <a:xfrm>
            <a:off x="4823074" y="1193226"/>
            <a:ext cx="4007989" cy="2678512"/>
            <a:chOff x="432" y="2016"/>
            <a:chExt cx="1894" cy="1342"/>
          </a:xfrm>
        </p:grpSpPr>
        <p:sp>
          <p:nvSpPr>
            <p:cNvPr id="30" name="Text Box 94"/>
            <p:cNvSpPr txBox="1">
              <a:spLocks noChangeArrowheads="1"/>
            </p:cNvSpPr>
            <p:nvPr/>
          </p:nvSpPr>
          <p:spPr bwMode="auto">
            <a:xfrm>
              <a:off x="1937" y="2853"/>
              <a:ext cx="38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rgbClr val="000000"/>
                  </a:solidFill>
                </a:rPr>
                <a:t>Temps</a:t>
              </a:r>
            </a:p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rgbClr val="000000"/>
                  </a:solidFill>
                </a:rPr>
                <a:t>(années)</a:t>
              </a:r>
              <a:endParaRPr lang="en-US" sz="1000">
                <a:solidFill>
                  <a:srgbClr val="000000"/>
                </a:solidFill>
              </a:endParaRPr>
            </a:p>
          </p:txBody>
        </p:sp>
        <p:grpSp>
          <p:nvGrpSpPr>
            <p:cNvPr id="31" name="Group 95"/>
            <p:cNvGrpSpPr>
              <a:grpSpLocks/>
            </p:cNvGrpSpPr>
            <p:nvPr/>
          </p:nvGrpSpPr>
          <p:grpSpPr bwMode="auto">
            <a:xfrm>
              <a:off x="432" y="2016"/>
              <a:ext cx="1894" cy="1342"/>
              <a:chOff x="1968" y="3074"/>
              <a:chExt cx="1894" cy="1342"/>
            </a:xfrm>
          </p:grpSpPr>
          <p:pic>
            <p:nvPicPr>
              <p:cNvPr id="33" name="Picture 96" descr="tot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074"/>
                <a:ext cx="1894" cy="13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Oval 97"/>
              <p:cNvSpPr>
                <a:spLocks noChangeArrowheads="1"/>
              </p:cNvSpPr>
              <p:nvPr/>
            </p:nvSpPr>
            <p:spPr bwMode="auto">
              <a:xfrm>
                <a:off x="3424" y="3792"/>
                <a:ext cx="272" cy="15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solidFill>
                      <a:srgbClr val="FFFFFF"/>
                    </a:solidFill>
                  </a:rPr>
                  <a:t>CTL</a:t>
                </a:r>
                <a:endParaRPr lang="en-US" sz="10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98"/>
              <p:cNvSpPr>
                <a:spLocks noChangeArrowheads="1"/>
              </p:cNvSpPr>
              <p:nvPr/>
            </p:nvSpPr>
            <p:spPr bwMode="auto">
              <a:xfrm>
                <a:off x="3283" y="3523"/>
                <a:ext cx="413" cy="173"/>
              </a:xfrm>
              <a:prstGeom prst="ellipse">
                <a:avLst/>
              </a:prstGeom>
              <a:solidFill>
                <a:srgbClr val="FF0000"/>
              </a:solidFill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200" b="1" dirty="0">
                    <a:solidFill>
                      <a:srgbClr val="FFFFFF"/>
                    </a:solidFill>
                  </a:rPr>
                  <a:t>Avec</a:t>
                </a:r>
                <a:endParaRPr lang="en-US" sz="12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99"/>
              <p:cNvSpPr>
                <a:spLocks noChangeArrowheads="1"/>
              </p:cNvSpPr>
              <p:nvPr/>
            </p:nvSpPr>
            <p:spPr bwMode="auto">
              <a:xfrm>
                <a:off x="3283" y="3120"/>
                <a:ext cx="413" cy="173"/>
              </a:xfrm>
              <a:prstGeom prst="ellipse">
                <a:avLst/>
              </a:prstGeom>
              <a:solidFill>
                <a:srgbClr val="0000FF"/>
              </a:solidFill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200" b="1" dirty="0">
                    <a:solidFill>
                      <a:srgbClr val="FFFFFF"/>
                    </a:solidFill>
                  </a:rPr>
                  <a:t>Sans</a:t>
                </a:r>
                <a:endParaRPr lang="en-US" sz="12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" name="Text Box 100"/>
            <p:cNvSpPr txBox="1">
              <a:spLocks noChangeArrowheads="1"/>
            </p:cNvSpPr>
            <p:nvPr/>
          </p:nvSpPr>
          <p:spPr bwMode="auto">
            <a:xfrm>
              <a:off x="454" y="2016"/>
              <a:ext cx="1200" cy="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>
                  <a:solidFill>
                    <a:srgbClr val="003300"/>
                  </a:solidFill>
                </a:rPr>
                <a:t>Température globale</a:t>
              </a:r>
              <a:endParaRPr lang="en-US" sz="1400">
                <a:solidFill>
                  <a:srgbClr val="003300"/>
                </a:solidFill>
              </a:endParaRPr>
            </a:p>
          </p:txBody>
        </p:sp>
      </p:grpSp>
      <p:grpSp>
        <p:nvGrpSpPr>
          <p:cNvPr id="37" name="Group 15"/>
          <p:cNvGrpSpPr>
            <a:grpSpLocks/>
          </p:cNvGrpSpPr>
          <p:nvPr/>
        </p:nvGrpSpPr>
        <p:grpSpPr bwMode="auto">
          <a:xfrm>
            <a:off x="0" y="4397240"/>
            <a:ext cx="3499866" cy="2460760"/>
            <a:chOff x="2160" y="1248"/>
            <a:chExt cx="3600" cy="2736"/>
          </a:xfrm>
        </p:grpSpPr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2160" y="1248"/>
              <a:ext cx="3600" cy="27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2160" y="3408"/>
              <a:ext cx="2688" cy="576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0" name="Group 18"/>
            <p:cNvGrpSpPr>
              <a:grpSpLocks/>
            </p:cNvGrpSpPr>
            <p:nvPr/>
          </p:nvGrpSpPr>
          <p:grpSpPr bwMode="auto">
            <a:xfrm>
              <a:off x="2160" y="2064"/>
              <a:ext cx="2688" cy="672"/>
              <a:chOff x="2832" y="2784"/>
              <a:chExt cx="2688" cy="672"/>
            </a:xfrm>
          </p:grpSpPr>
          <p:sp>
            <p:nvSpPr>
              <p:cNvPr id="61" name="Line 19"/>
              <p:cNvSpPr>
                <a:spLocks noChangeShapeType="1"/>
              </p:cNvSpPr>
              <p:nvPr/>
            </p:nvSpPr>
            <p:spPr bwMode="auto">
              <a:xfrm>
                <a:off x="2832" y="2784"/>
                <a:ext cx="2688" cy="0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2" name="Line 20"/>
              <p:cNvSpPr>
                <a:spLocks noChangeShapeType="1"/>
              </p:cNvSpPr>
              <p:nvPr/>
            </p:nvSpPr>
            <p:spPr bwMode="auto">
              <a:xfrm flipV="1">
                <a:off x="2976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3" name="Line 21"/>
              <p:cNvSpPr>
                <a:spLocks noChangeShapeType="1"/>
              </p:cNvSpPr>
              <p:nvPr/>
            </p:nvSpPr>
            <p:spPr bwMode="auto">
              <a:xfrm flipV="1">
                <a:off x="3504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4" name="Line 22"/>
              <p:cNvSpPr>
                <a:spLocks noChangeShapeType="1"/>
              </p:cNvSpPr>
              <p:nvPr/>
            </p:nvSpPr>
            <p:spPr bwMode="auto">
              <a:xfrm flipV="1">
                <a:off x="499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5" name="Line 23"/>
              <p:cNvSpPr>
                <a:spLocks noChangeShapeType="1"/>
              </p:cNvSpPr>
              <p:nvPr/>
            </p:nvSpPr>
            <p:spPr bwMode="auto">
              <a:xfrm flipV="1">
                <a:off x="403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6" name="Line 24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7" name="Oval 25"/>
              <p:cNvSpPr>
                <a:spLocks noChangeArrowheads="1"/>
              </p:cNvSpPr>
              <p:nvPr/>
            </p:nvSpPr>
            <p:spPr bwMode="auto">
              <a:xfrm>
                <a:off x="3552" y="2976"/>
                <a:ext cx="1248" cy="384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C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600"/>
                  <a:t>Neige</a:t>
                </a:r>
                <a:endParaRPr lang="en-US" sz="1600"/>
              </a:p>
            </p:txBody>
          </p:sp>
        </p:grpSp>
        <p:sp>
          <p:nvSpPr>
            <p:cNvPr id="41" name="Text Box 26"/>
            <p:cNvSpPr txBox="1">
              <a:spLocks noChangeArrowheads="1"/>
            </p:cNvSpPr>
            <p:nvPr/>
          </p:nvSpPr>
          <p:spPr bwMode="auto">
            <a:xfrm>
              <a:off x="3265" y="1535"/>
              <a:ext cx="383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2" name="Oval 27"/>
            <p:cNvSpPr>
              <a:spLocks noChangeArrowheads="1"/>
            </p:cNvSpPr>
            <p:nvPr/>
          </p:nvSpPr>
          <p:spPr bwMode="auto">
            <a:xfrm>
              <a:off x="2928" y="3552"/>
              <a:ext cx="1104" cy="336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600"/>
                <a:t>Terre</a:t>
              </a:r>
              <a:endParaRPr lang="en-US" sz="1600"/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4848" y="3408"/>
              <a:ext cx="9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3C4BD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/>
                <a:t>Ocean</a:t>
              </a:r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 flipV="1">
              <a:off x="4848" y="2044"/>
              <a:ext cx="0" cy="68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pSp>
          <p:nvGrpSpPr>
            <p:cNvPr id="45" name="Group 30"/>
            <p:cNvGrpSpPr>
              <a:grpSpLocks/>
            </p:cNvGrpSpPr>
            <p:nvPr/>
          </p:nvGrpSpPr>
          <p:grpSpPr bwMode="auto">
            <a:xfrm>
              <a:off x="2169" y="2736"/>
              <a:ext cx="2688" cy="672"/>
              <a:chOff x="2832" y="2784"/>
              <a:chExt cx="2688" cy="672"/>
            </a:xfrm>
          </p:grpSpPr>
          <p:sp>
            <p:nvSpPr>
              <p:cNvPr id="54" name="Line 31"/>
              <p:cNvSpPr>
                <a:spLocks noChangeShapeType="1"/>
              </p:cNvSpPr>
              <p:nvPr/>
            </p:nvSpPr>
            <p:spPr bwMode="auto">
              <a:xfrm>
                <a:off x="2832" y="2784"/>
                <a:ext cx="2688" cy="0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5" name="Line 32"/>
              <p:cNvSpPr>
                <a:spLocks noChangeShapeType="1"/>
              </p:cNvSpPr>
              <p:nvPr/>
            </p:nvSpPr>
            <p:spPr bwMode="auto">
              <a:xfrm flipV="1">
                <a:off x="2976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6" name="Line 33"/>
              <p:cNvSpPr>
                <a:spLocks noChangeShapeType="1"/>
              </p:cNvSpPr>
              <p:nvPr/>
            </p:nvSpPr>
            <p:spPr bwMode="auto">
              <a:xfrm flipV="1">
                <a:off x="3504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7" name="Line 34"/>
              <p:cNvSpPr>
                <a:spLocks noChangeShapeType="1"/>
              </p:cNvSpPr>
              <p:nvPr/>
            </p:nvSpPr>
            <p:spPr bwMode="auto">
              <a:xfrm flipV="1">
                <a:off x="499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8" name="Line 35"/>
              <p:cNvSpPr>
                <a:spLocks noChangeShapeType="1"/>
              </p:cNvSpPr>
              <p:nvPr/>
            </p:nvSpPr>
            <p:spPr bwMode="auto">
              <a:xfrm flipV="1">
                <a:off x="403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9" name="Line 36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0" name="Oval 37"/>
              <p:cNvSpPr>
                <a:spLocks noChangeArrowheads="1"/>
              </p:cNvSpPr>
              <p:nvPr/>
            </p:nvSpPr>
            <p:spPr bwMode="auto">
              <a:xfrm>
                <a:off x="3552" y="2976"/>
                <a:ext cx="1248" cy="38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600"/>
                  <a:t>Glacier</a:t>
                </a:r>
                <a:endParaRPr lang="en-US" sz="1600"/>
              </a:p>
            </p:txBody>
          </p:sp>
        </p:grpSp>
        <p:sp>
          <p:nvSpPr>
            <p:cNvPr id="46" name="Line 38"/>
            <p:cNvSpPr>
              <a:spLocks noChangeShapeType="1"/>
            </p:cNvSpPr>
            <p:nvPr/>
          </p:nvSpPr>
          <p:spPr bwMode="auto">
            <a:xfrm flipV="1">
              <a:off x="4857" y="2724"/>
              <a:ext cx="0" cy="703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47" name="Line 39"/>
            <p:cNvSpPr>
              <a:spLocks noChangeShapeType="1"/>
            </p:cNvSpPr>
            <p:nvPr/>
          </p:nvSpPr>
          <p:spPr bwMode="auto">
            <a:xfrm flipH="1" flipV="1">
              <a:off x="4857" y="2976"/>
              <a:ext cx="240" cy="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48" name="Line 40"/>
            <p:cNvSpPr>
              <a:spLocks noChangeShapeType="1"/>
            </p:cNvSpPr>
            <p:nvPr/>
          </p:nvSpPr>
          <p:spPr bwMode="auto">
            <a:xfrm flipV="1">
              <a:off x="5097" y="2951"/>
              <a:ext cx="0" cy="457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pSp>
          <p:nvGrpSpPr>
            <p:cNvPr id="49" name="Group 41"/>
            <p:cNvGrpSpPr>
              <a:grpSpLocks/>
            </p:cNvGrpSpPr>
            <p:nvPr/>
          </p:nvGrpSpPr>
          <p:grpSpPr bwMode="auto">
            <a:xfrm>
              <a:off x="4857" y="2951"/>
              <a:ext cx="240" cy="457"/>
              <a:chOff x="4704" y="3287"/>
              <a:chExt cx="240" cy="457"/>
            </a:xfrm>
          </p:grpSpPr>
          <p:sp>
            <p:nvSpPr>
              <p:cNvPr id="52" name="Line 42"/>
              <p:cNvSpPr>
                <a:spLocks noChangeShapeType="1"/>
              </p:cNvSpPr>
              <p:nvPr/>
            </p:nvSpPr>
            <p:spPr bwMode="auto">
              <a:xfrm flipH="1" flipV="1">
                <a:off x="4704" y="3312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3" name="Line 43"/>
              <p:cNvSpPr>
                <a:spLocks noChangeShapeType="1"/>
              </p:cNvSpPr>
              <p:nvPr/>
            </p:nvSpPr>
            <p:spPr bwMode="auto">
              <a:xfrm flipV="1">
                <a:off x="4944" y="3287"/>
                <a:ext cx="0" cy="457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 type="stealth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</p:grpSp>
        <p:sp>
          <p:nvSpPr>
            <p:cNvPr id="50" name="Line 44"/>
            <p:cNvSpPr>
              <a:spLocks noChangeShapeType="1"/>
            </p:cNvSpPr>
            <p:nvPr/>
          </p:nvSpPr>
          <p:spPr bwMode="auto">
            <a:xfrm flipH="1" flipV="1">
              <a:off x="4848" y="2319"/>
              <a:ext cx="576" cy="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51" name="Line 45"/>
            <p:cNvSpPr>
              <a:spLocks noChangeShapeType="1"/>
            </p:cNvSpPr>
            <p:nvPr/>
          </p:nvSpPr>
          <p:spPr bwMode="auto">
            <a:xfrm flipV="1">
              <a:off x="5424" y="2304"/>
              <a:ext cx="0" cy="1104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</p:grpSp>
      <p:grpSp>
        <p:nvGrpSpPr>
          <p:cNvPr id="68" name="Group 66"/>
          <p:cNvGrpSpPr>
            <a:grpSpLocks/>
          </p:cNvGrpSpPr>
          <p:nvPr/>
        </p:nvGrpSpPr>
        <p:grpSpPr bwMode="auto">
          <a:xfrm>
            <a:off x="2664807" y="5908233"/>
            <a:ext cx="381000" cy="381000"/>
            <a:chOff x="4128" y="3264"/>
            <a:chExt cx="240" cy="240"/>
          </a:xfrm>
        </p:grpSpPr>
        <p:sp>
          <p:nvSpPr>
            <p:cNvPr id="69" name="Line 67"/>
            <p:cNvSpPr>
              <a:spLocks noChangeShapeType="1"/>
            </p:cNvSpPr>
            <p:nvPr/>
          </p:nvSpPr>
          <p:spPr bwMode="auto">
            <a:xfrm flipV="1">
              <a:off x="4128" y="3264"/>
              <a:ext cx="24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H="1" flipV="1">
              <a:off x="4128" y="3264"/>
              <a:ext cx="24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</p:grpSp>
      <p:grpSp>
        <p:nvGrpSpPr>
          <p:cNvPr id="71" name="Group 3"/>
          <p:cNvGrpSpPr>
            <a:grpSpLocks/>
          </p:cNvGrpSpPr>
          <p:nvPr/>
        </p:nvGrpSpPr>
        <p:grpSpPr bwMode="auto">
          <a:xfrm>
            <a:off x="4277518" y="3251202"/>
            <a:ext cx="4648200" cy="3657600"/>
            <a:chOff x="2592" y="1625"/>
            <a:chExt cx="3168" cy="2647"/>
          </a:xfrm>
        </p:grpSpPr>
        <p:grpSp>
          <p:nvGrpSpPr>
            <p:cNvPr id="72" name="Group 4"/>
            <p:cNvGrpSpPr>
              <a:grpSpLocks/>
            </p:cNvGrpSpPr>
            <p:nvPr/>
          </p:nvGrpSpPr>
          <p:grpSpPr bwMode="auto">
            <a:xfrm>
              <a:off x="2592" y="1625"/>
              <a:ext cx="3168" cy="2615"/>
              <a:chOff x="2592" y="1625"/>
              <a:chExt cx="3168" cy="2615"/>
            </a:xfrm>
          </p:grpSpPr>
          <p:pic>
            <p:nvPicPr>
              <p:cNvPr id="76" name="Picture 5" descr="conveyorbel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4" y="1625"/>
                <a:ext cx="804" cy="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160"/>
                <a:ext cx="2928" cy="2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78" name="Group 7"/>
              <p:cNvGrpSpPr>
                <a:grpSpLocks/>
              </p:cNvGrpSpPr>
              <p:nvPr/>
            </p:nvGrpSpPr>
            <p:grpSpPr bwMode="auto">
              <a:xfrm>
                <a:off x="2592" y="1632"/>
                <a:ext cx="780" cy="751"/>
                <a:chOff x="2592" y="1632"/>
                <a:chExt cx="780" cy="751"/>
              </a:xfrm>
            </p:grpSpPr>
            <p:sp>
              <p:nvSpPr>
                <p:cNvPr id="79" name="Line 8"/>
                <p:cNvSpPr>
                  <a:spLocks noChangeShapeType="1"/>
                </p:cNvSpPr>
                <p:nvPr/>
              </p:nvSpPr>
              <p:spPr bwMode="auto">
                <a:xfrm rot="6840124" flipV="1">
                  <a:off x="2888" y="1899"/>
                  <a:ext cx="421" cy="547"/>
                </a:xfrm>
                <a:prstGeom prst="line">
                  <a:avLst/>
                </a:prstGeom>
                <a:noFill/>
                <a:ln w="38100">
                  <a:solidFill>
                    <a:srgbClr val="3399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" name="Oval 9"/>
                <p:cNvSpPr>
                  <a:spLocks noChangeArrowheads="1"/>
                </p:cNvSpPr>
                <p:nvPr/>
              </p:nvSpPr>
              <p:spPr bwMode="auto">
                <a:xfrm>
                  <a:off x="2592" y="1632"/>
                  <a:ext cx="384" cy="288"/>
                </a:xfrm>
                <a:prstGeom prst="ellipse">
                  <a:avLst/>
                </a:prstGeom>
                <a:noFill/>
                <a:ln w="38100">
                  <a:solidFill>
                    <a:srgbClr val="3399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73" name="Oval 10"/>
            <p:cNvSpPr>
              <a:spLocks noChangeArrowheads="1"/>
            </p:cNvSpPr>
            <p:nvPr/>
          </p:nvSpPr>
          <p:spPr bwMode="auto">
            <a:xfrm>
              <a:off x="5254" y="3872"/>
              <a:ext cx="506" cy="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</a:rPr>
                <a:t>Avec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4" name="Oval 11"/>
            <p:cNvSpPr>
              <a:spLocks noChangeArrowheads="1"/>
            </p:cNvSpPr>
            <p:nvPr/>
          </p:nvSpPr>
          <p:spPr bwMode="auto">
            <a:xfrm>
              <a:off x="5228" y="3072"/>
              <a:ext cx="506" cy="4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</a:rPr>
                <a:t>CTL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5" name="Oval 12"/>
            <p:cNvSpPr>
              <a:spLocks noChangeArrowheads="1"/>
            </p:cNvSpPr>
            <p:nvPr/>
          </p:nvSpPr>
          <p:spPr bwMode="auto">
            <a:xfrm>
              <a:off x="5228" y="2208"/>
              <a:ext cx="506" cy="4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</a:rPr>
                <a:t>Sans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07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01"/>
            <a:ext cx="9144000" cy="46590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40154" y="5657334"/>
            <a:ext cx="7805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/>
              <a:t>Une</a:t>
            </a:r>
            <a:r>
              <a:rPr lang="en-GB" sz="2800" b="1" dirty="0" smtClean="0"/>
              <a:t> saturation possible  du </a:t>
            </a:r>
            <a:r>
              <a:rPr lang="en-GB" sz="2800" b="1" dirty="0" err="1" smtClean="0"/>
              <a:t>réchauffement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climatique</a:t>
            </a:r>
            <a:r>
              <a:rPr lang="en-GB" sz="2800" b="1" dirty="0" smtClean="0"/>
              <a:t> ?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350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533" y="107576"/>
            <a:ext cx="8805334" cy="823757"/>
          </a:xfrm>
        </p:spPr>
        <p:txBody>
          <a:bodyPr/>
          <a:lstStyle/>
          <a:p>
            <a:r>
              <a:rPr lang="fr-FR" sz="3600" dirty="0" smtClean="0"/>
              <a:t>Impact climatique d’un arrêt de THC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2133600" y="6550223"/>
            <a:ext cx="467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800000"/>
                </a:solidFill>
              </a:rPr>
              <a:t>Swingedouw et al. 2007a, Masson Delmotte 2013</a:t>
            </a:r>
            <a:endParaRPr lang="fr-FR" sz="1400" dirty="0">
              <a:solidFill>
                <a:srgbClr val="8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70"/>
            <a:ext cx="9144000" cy="47751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0" y="1606962"/>
            <a:ext cx="8060172" cy="42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51573" y="207193"/>
            <a:ext cx="8677274" cy="620562"/>
          </a:xfrm>
        </p:spPr>
        <p:txBody>
          <a:bodyPr/>
          <a:lstStyle/>
          <a:p>
            <a:r>
              <a:rPr lang="fr-FR" sz="3600" dirty="0" smtClean="0"/>
              <a:t>Devenir de la circulation thermohaline</a:t>
            </a:r>
            <a:endParaRPr lang="fr-FR" sz="3600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43427" y="4094099"/>
            <a:ext cx="3318933" cy="2512406"/>
          </a:xfrm>
        </p:spPr>
        <p:txBody>
          <a:bodyPr/>
          <a:lstStyle/>
          <a:p>
            <a:r>
              <a:rPr lang="fr-FR" sz="2000" dirty="0" smtClean="0"/>
              <a:t>Incertitude importante concernant le devenir de la THC</a:t>
            </a:r>
            <a:endParaRPr lang="fr-FR" sz="2000" dirty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11" name="Grouper 10"/>
          <p:cNvGrpSpPr/>
          <p:nvPr/>
        </p:nvGrpSpPr>
        <p:grpSpPr>
          <a:xfrm>
            <a:off x="251573" y="974099"/>
            <a:ext cx="8677274" cy="3106999"/>
            <a:chOff x="251573" y="974099"/>
            <a:chExt cx="8677274" cy="3106999"/>
          </a:xfrm>
        </p:grpSpPr>
        <p:grpSp>
          <p:nvGrpSpPr>
            <p:cNvPr id="6" name="Grouper 5"/>
            <p:cNvGrpSpPr/>
            <p:nvPr/>
          </p:nvGrpSpPr>
          <p:grpSpPr>
            <a:xfrm>
              <a:off x="3655406" y="974099"/>
              <a:ext cx="5273441" cy="3106999"/>
              <a:chOff x="4009889" y="948699"/>
              <a:chExt cx="5273441" cy="3106999"/>
            </a:xfrm>
          </p:grpSpPr>
          <p:grpSp>
            <p:nvGrpSpPr>
              <p:cNvPr id="4" name="Grouper 3"/>
              <p:cNvGrpSpPr>
                <a:grpSpLocks noChangeAspect="1"/>
              </p:cNvGrpSpPr>
              <p:nvPr/>
            </p:nvGrpSpPr>
            <p:grpSpPr>
              <a:xfrm>
                <a:off x="4086054" y="948699"/>
                <a:ext cx="5197276" cy="3106999"/>
                <a:chOff x="3206750" y="1681163"/>
                <a:chExt cx="6118225" cy="3548062"/>
              </a:xfrm>
            </p:grpSpPr>
            <p:pic>
              <p:nvPicPr>
                <p:cNvPr id="10248" name="Picture 8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6750" y="1681163"/>
                  <a:ext cx="5902325" cy="3548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249" name="Rectangle 9"/>
                <p:cNvSpPr>
                  <a:spLocks noChangeArrowheads="1"/>
                </p:cNvSpPr>
                <p:nvPr/>
              </p:nvSpPr>
              <p:spPr bwMode="auto">
                <a:xfrm>
                  <a:off x="7740650" y="4510088"/>
                  <a:ext cx="1584325" cy="5169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82550" tIns="41275" rIns="82550" bIns="41275">
                  <a:spAutoFit/>
                </a:bodyPr>
                <a:lstStyle/>
                <a:p>
                  <a:pPr defTabSz="449263">
                    <a:spcBef>
                      <a:spcPts val="600"/>
                    </a:spcBef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</a:tabLst>
                  </a:pPr>
                  <a:r>
                    <a:rPr lang="fr-FR" sz="1200" i="1" dirty="0">
                      <a:solidFill>
                        <a:srgbClr val="003300"/>
                      </a:solidFill>
                      <a:latin typeface="Helvetica" charset="0"/>
                    </a:rPr>
                    <a:t>Schneider et al. </a:t>
                  </a:r>
                  <a:r>
                    <a:rPr lang="fr-FR" sz="1200" i="1" dirty="0" smtClean="0">
                      <a:solidFill>
                        <a:srgbClr val="003300"/>
                      </a:solidFill>
                      <a:latin typeface="Helvetica" charset="0"/>
                    </a:rPr>
                    <a:t>2007</a:t>
                  </a:r>
                  <a:endParaRPr lang="fr-FR" sz="1200" i="1" dirty="0">
                    <a:solidFill>
                      <a:srgbClr val="0033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10254" name="Rectangle 14"/>
                <p:cNvSpPr>
                  <a:spLocks noChangeArrowheads="1"/>
                </p:cNvSpPr>
                <p:nvPr/>
              </p:nvSpPr>
              <p:spPr bwMode="auto">
                <a:xfrm>
                  <a:off x="3276600" y="2781300"/>
                  <a:ext cx="287338" cy="11525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4009889" y="1168565"/>
                <a:ext cx="703515" cy="431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6038" rIns="90488" bIns="46038">
                <a:spAutoFit/>
              </a:bodyPr>
              <a:lstStyle/>
              <a:p>
                <a:pPr defTabSz="449263">
                  <a:spcBef>
                    <a:spcPts val="800"/>
                  </a:spcBef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</a:tabLst>
                </a:pPr>
                <a:r>
                  <a:rPr lang="fr-BE" sz="1100" dirty="0">
                    <a:solidFill>
                      <a:srgbClr val="000000"/>
                    </a:solidFill>
                    <a:latin typeface="Helvetica" charset="0"/>
                  </a:rPr>
                  <a:t>Intensité </a:t>
                </a:r>
                <a:r>
                  <a:rPr lang="fr-BE" sz="1100" dirty="0" smtClean="0">
                    <a:solidFill>
                      <a:srgbClr val="000000"/>
                    </a:solidFill>
                    <a:latin typeface="Helvetica" charset="0"/>
                  </a:rPr>
                  <a:t>THC</a:t>
                </a:r>
                <a:endParaRPr lang="fr-FR" sz="1100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73" y="1251229"/>
              <a:ext cx="2696440" cy="2402274"/>
            </a:xfrm>
            <a:prstGeom prst="rect">
              <a:avLst/>
            </a:prstGeom>
          </p:spPr>
        </p:pic>
        <p:cxnSp>
          <p:nvCxnSpPr>
            <p:cNvPr id="9" name="Connecteur droit avec flèche 8"/>
            <p:cNvCxnSpPr>
              <a:endCxn id="17" idx="1"/>
            </p:cNvCxnSpPr>
            <p:nvPr/>
          </p:nvCxnSpPr>
          <p:spPr>
            <a:xfrm flipV="1">
              <a:off x="1744133" y="1409730"/>
              <a:ext cx="1911273" cy="8932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15"/>
          <p:cNvGrpSpPr/>
          <p:nvPr/>
        </p:nvGrpSpPr>
        <p:grpSpPr>
          <a:xfrm>
            <a:off x="3655406" y="4055698"/>
            <a:ext cx="5197275" cy="2802302"/>
            <a:chOff x="3731570" y="4068398"/>
            <a:chExt cx="5197275" cy="2802302"/>
          </a:xfrm>
        </p:grpSpPr>
        <p:grpSp>
          <p:nvGrpSpPr>
            <p:cNvPr id="8" name="Grouper 7"/>
            <p:cNvGrpSpPr/>
            <p:nvPr/>
          </p:nvGrpSpPr>
          <p:grpSpPr>
            <a:xfrm>
              <a:off x="3731570" y="4068398"/>
              <a:ext cx="5197275" cy="2802302"/>
              <a:chOff x="4086053" y="4042998"/>
              <a:chExt cx="5197275" cy="2802302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6053" y="4042998"/>
                <a:ext cx="5062995" cy="2802302"/>
              </a:xfrm>
              <a:prstGeom prst="rect">
                <a:avLst/>
              </a:prstGeom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8169216" y="6311900"/>
                <a:ext cx="1114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Stouffer et al. 2006</a:t>
                </a:r>
                <a:endParaRPr lang="en-GB" sz="1200" dirty="0"/>
              </a:p>
            </p:txBody>
          </p:sp>
        </p:grp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3816648" y="4334933"/>
              <a:ext cx="352020" cy="2150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vert270" wrap="square" lIns="90488" tIns="46038" rIns="90488" bIns="46038">
              <a:spAutoFit/>
            </a:bodyPr>
            <a:lstStyle/>
            <a:p>
              <a:pPr defTabSz="449263">
                <a:spcBef>
                  <a:spcPts val="8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</a:tabLst>
              </a:pPr>
              <a:r>
                <a:rPr lang="fr-BE" sz="1100" dirty="0" smtClean="0">
                  <a:solidFill>
                    <a:srgbClr val="000000"/>
                  </a:solidFill>
                  <a:latin typeface="Helvetica" charset="0"/>
                </a:rPr>
                <a:t>Anomalies ntensité THC (Sv)</a:t>
              </a:r>
              <a:endParaRPr lang="fr-FR" sz="1100" dirty="0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894" y="1558876"/>
            <a:ext cx="794268" cy="757202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 flipH="1">
            <a:off x="5961647" y="5045080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93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36" y="-114133"/>
            <a:ext cx="4769211" cy="33822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514" y="107576"/>
            <a:ext cx="3003769" cy="1336956"/>
          </a:xfrm>
        </p:spPr>
        <p:txBody>
          <a:bodyPr/>
          <a:lstStyle/>
          <a:p>
            <a:r>
              <a:rPr lang="fr-FR" sz="4000" dirty="0" smtClean="0"/>
              <a:t>Différents modèles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26" y="1273180"/>
            <a:ext cx="4165311" cy="4343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000" dirty="0" smtClean="0"/>
              <a:t>Dispersion de cette réponse aux flux d’eau douce selon les modèles</a:t>
            </a:r>
            <a:endParaRPr lang="fr-FR" sz="2000" dirty="0"/>
          </a:p>
        </p:txBody>
      </p:sp>
      <p:pic>
        <p:nvPicPr>
          <p:cNvPr id="17" name="Imag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" y="3234267"/>
            <a:ext cx="4501616" cy="36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 bwMode="auto">
          <a:xfrm flipV="1">
            <a:off x="1416395" y="4210044"/>
            <a:ext cx="2035376" cy="108369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 bwMode="auto">
          <a:xfrm flipV="1">
            <a:off x="1480255" y="5213678"/>
            <a:ext cx="2035376" cy="152829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r 19"/>
          <p:cNvGrpSpPr/>
          <p:nvPr/>
        </p:nvGrpSpPr>
        <p:grpSpPr>
          <a:xfrm>
            <a:off x="2251838" y="5608616"/>
            <a:ext cx="935637" cy="930542"/>
            <a:chOff x="2251838" y="5896477"/>
            <a:chExt cx="935637" cy="930542"/>
          </a:xfrm>
        </p:grpSpPr>
        <p:sp>
          <p:nvSpPr>
            <p:cNvPr id="15" name="Forme libre 14"/>
            <p:cNvSpPr/>
            <p:nvPr/>
          </p:nvSpPr>
          <p:spPr bwMode="auto">
            <a:xfrm>
              <a:off x="2573542" y="5896477"/>
              <a:ext cx="613933" cy="930541"/>
            </a:xfrm>
            <a:custGeom>
              <a:avLst/>
              <a:gdLst>
                <a:gd name="connsiteX0" fmla="*/ 901700 w 1373586"/>
                <a:gd name="connsiteY0" fmla="*/ 0 h 1282700"/>
                <a:gd name="connsiteX1" fmla="*/ 1346200 w 1373586"/>
                <a:gd name="connsiteY1" fmla="*/ 215900 h 1282700"/>
                <a:gd name="connsiteX2" fmla="*/ 1257300 w 1373586"/>
                <a:gd name="connsiteY2" fmla="*/ 762000 h 1282700"/>
                <a:gd name="connsiteX3" fmla="*/ 698500 w 1373586"/>
                <a:gd name="connsiteY3" fmla="*/ 1104900 h 1282700"/>
                <a:gd name="connsiteX4" fmla="*/ 0 w 1373586"/>
                <a:gd name="connsiteY4" fmla="*/ 1282700 h 1282700"/>
                <a:gd name="connsiteX5" fmla="*/ 0 w 1373586"/>
                <a:gd name="connsiteY5" fmla="*/ 128270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586" h="1282700">
                  <a:moveTo>
                    <a:pt x="901700" y="0"/>
                  </a:moveTo>
                  <a:cubicBezTo>
                    <a:pt x="1094316" y="44450"/>
                    <a:pt x="1286933" y="88900"/>
                    <a:pt x="1346200" y="215900"/>
                  </a:cubicBezTo>
                  <a:cubicBezTo>
                    <a:pt x="1405467" y="342900"/>
                    <a:pt x="1365250" y="613833"/>
                    <a:pt x="1257300" y="762000"/>
                  </a:cubicBezTo>
                  <a:cubicBezTo>
                    <a:pt x="1149350" y="910167"/>
                    <a:pt x="908050" y="1018117"/>
                    <a:pt x="698500" y="1104900"/>
                  </a:cubicBezTo>
                  <a:cubicBezTo>
                    <a:pt x="488950" y="1191683"/>
                    <a:pt x="0" y="1282700"/>
                    <a:pt x="0" y="1282700"/>
                  </a:cubicBezTo>
                  <a:lnTo>
                    <a:pt x="0" y="1282700"/>
                  </a:lnTo>
                </a:path>
              </a:pathLst>
            </a:cu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6" name="Connecteur droit avec flèche 15"/>
            <p:cNvCxnSpPr>
              <a:stCxn id="15" idx="4"/>
            </p:cNvCxnSpPr>
            <p:nvPr/>
          </p:nvCxnSpPr>
          <p:spPr bwMode="auto">
            <a:xfrm flipH="1">
              <a:off x="2251838" y="6827018"/>
              <a:ext cx="321704" cy="1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cteur droit avec flèche 12"/>
          <p:cNvCxnSpPr/>
          <p:nvPr/>
        </p:nvCxnSpPr>
        <p:spPr bwMode="auto">
          <a:xfrm>
            <a:off x="2935824" y="4142312"/>
            <a:ext cx="363933" cy="5738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 bwMode="auto">
          <a:xfrm>
            <a:off x="2749561" y="4900379"/>
            <a:ext cx="99254" cy="854452"/>
          </a:xfrm>
          <a:prstGeom prst="straightConnector1">
            <a:avLst/>
          </a:prstGeom>
          <a:ln w="635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THOR Logo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5" y="302813"/>
            <a:ext cx="1438832" cy="10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561" y="2450043"/>
            <a:ext cx="1574176" cy="15007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476134" y="107576"/>
            <a:ext cx="1535199" cy="36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Changement THC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8919632" y="1235080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r 17"/>
          <p:cNvGrpSpPr/>
          <p:nvPr/>
        </p:nvGrpSpPr>
        <p:grpSpPr>
          <a:xfrm>
            <a:off x="4298335" y="3270253"/>
            <a:ext cx="4869701" cy="3809999"/>
            <a:chOff x="4299446" y="3234268"/>
            <a:chExt cx="4869701" cy="380999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3757" y="3365034"/>
              <a:ext cx="4665390" cy="314051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352256" y="6491553"/>
              <a:ext cx="4799960" cy="55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58317" y="6312417"/>
              <a:ext cx="3947087" cy="36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</a:t>
              </a:r>
              <a:r>
                <a:rPr lang="fr-FR" sz="1000" dirty="0" smtClean="0">
                  <a:solidFill>
                    <a:schemeClr val="tx1"/>
                  </a:solidFill>
                </a:rPr>
                <a:t>Changement THC (Sv)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2646" y="3234268"/>
              <a:ext cx="3642287" cy="398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Changement THC vs asymétrie </a:t>
              </a:r>
              <a:r>
                <a:rPr lang="fr-FR" sz="1200" dirty="0" err="1" smtClean="0">
                  <a:solidFill>
                    <a:schemeClr val="tx1"/>
                  </a:solidFill>
                </a:rPr>
                <a:t>gyres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99446" y="3496733"/>
              <a:ext cx="406400" cy="354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              </a:t>
              </a:r>
              <a:r>
                <a:rPr lang="fr-FR" sz="1000" dirty="0" smtClean="0">
                  <a:solidFill>
                    <a:schemeClr val="tx1"/>
                  </a:solidFill>
                </a:rPr>
                <a:t>Asymétrie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gyres</a:t>
              </a:r>
              <a:r>
                <a:rPr lang="fr-FR" sz="1000" dirty="0" smtClean="0">
                  <a:solidFill>
                    <a:schemeClr val="tx1"/>
                  </a:solidFill>
                </a:rPr>
                <a:t> (°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lat</a:t>
              </a:r>
              <a:r>
                <a:rPr lang="fr-FR" sz="1000" dirty="0" smtClean="0">
                  <a:solidFill>
                    <a:schemeClr val="tx1"/>
                  </a:solidFill>
                </a:rPr>
                <a:t>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400979" y="6575484"/>
              <a:ext cx="1768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rgbClr val="800000"/>
                  </a:solidFill>
                </a:rPr>
                <a:t>Swingedouw et al. 2013a</a:t>
              </a:r>
              <a:endParaRPr lang="fr-FR" sz="1000" dirty="0">
                <a:solidFill>
                  <a:srgbClr val="800000"/>
                </a:solidFill>
              </a:endParaRPr>
            </a:p>
          </p:txBody>
        </p:sp>
      </p:grpSp>
      <p:sp>
        <p:nvSpPr>
          <p:cNvPr id="25" name="Ellipse 24"/>
          <p:cNvSpPr/>
          <p:nvPr/>
        </p:nvSpPr>
        <p:spPr>
          <a:xfrm>
            <a:off x="5485366" y="4411210"/>
            <a:ext cx="361999" cy="3600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7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" y="-7"/>
            <a:ext cx="4672144" cy="360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2544" y="3990789"/>
            <a:ext cx="6819169" cy="1060822"/>
          </a:xfrm>
        </p:spPr>
        <p:txBody>
          <a:bodyPr/>
          <a:lstStyle/>
          <a:p>
            <a:r>
              <a:rPr lang="fr-FR" sz="4000" dirty="0" smtClean="0"/>
              <a:t>Le dernier millénaire</a:t>
            </a:r>
            <a:endParaRPr lang="fr-FR" sz="4000" dirty="0"/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4" y="-7"/>
            <a:ext cx="3599996" cy="359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50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905" y="1350119"/>
            <a:ext cx="4042488" cy="1396999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Etude dans le modèle CNRM-CM3 (Toulouse)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7" name="Grouper 6"/>
          <p:cNvGrpSpPr/>
          <p:nvPr/>
        </p:nvGrpSpPr>
        <p:grpSpPr>
          <a:xfrm>
            <a:off x="210609" y="1447800"/>
            <a:ext cx="8933391" cy="6278036"/>
            <a:chOff x="210609" y="2374900"/>
            <a:chExt cx="8933391" cy="627803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0193" y="2374900"/>
              <a:ext cx="4713807" cy="5410200"/>
            </a:xfrm>
            <a:prstGeom prst="rect">
              <a:avLst/>
            </a:prstGeom>
          </p:spPr>
        </p:pic>
        <p:sp>
          <p:nvSpPr>
            <p:cNvPr id="6" name="Espace réservé du contenu 2"/>
            <p:cNvSpPr txBox="1">
              <a:spLocks/>
            </p:cNvSpPr>
            <p:nvPr/>
          </p:nvSpPr>
          <p:spPr>
            <a:xfrm>
              <a:off x="210609" y="6108699"/>
              <a:ext cx="4361387" cy="25442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Lien entre forçage solaire et NAO avec un délai de quelques décennies (</a:t>
              </a:r>
              <a:r>
                <a:rPr lang="fr-FR" sz="2000" dirty="0" smtClean="0">
                  <a:solidFill>
                    <a:srgbClr val="C00000"/>
                  </a:solidFill>
                </a:rPr>
                <a:t>Swingedouw et al. 2010</a:t>
              </a:r>
              <a:r>
                <a:rPr lang="fr-FR" sz="2000" dirty="0" smtClean="0"/>
                <a:t>)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36" y="-222622"/>
            <a:ext cx="9101664" cy="1170889"/>
          </a:xfrm>
        </p:spPr>
        <p:txBody>
          <a:bodyPr/>
          <a:lstStyle/>
          <a:p>
            <a:r>
              <a:rPr lang="fr-FR" sz="3600" dirty="0" smtClean="0"/>
              <a:t>Impact du forçage solaire sur la NAO</a:t>
            </a:r>
            <a:endParaRPr lang="fr-FR" sz="36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86249" y="4762508"/>
            <a:ext cx="4361387" cy="969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 smtClean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" y="2222505"/>
            <a:ext cx="4409219" cy="28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9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4165600" cy="1336956"/>
          </a:xfrm>
        </p:spPr>
        <p:txBody>
          <a:bodyPr/>
          <a:lstStyle/>
          <a:p>
            <a:r>
              <a:rPr lang="en-GB" dirty="0" err="1" smtClean="0"/>
              <a:t>Recontruction</a:t>
            </a:r>
            <a:r>
              <a:rPr lang="en-GB" dirty="0" smtClean="0"/>
              <a:t> NAO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03" y="31380"/>
            <a:ext cx="4319997" cy="42700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4000" y="251460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Ortega et al., Nature, In Rev.</a:t>
            </a:r>
            <a:endParaRPr lang="en-GB" dirty="0"/>
          </a:p>
        </p:txBody>
      </p:sp>
      <p:grpSp>
        <p:nvGrpSpPr>
          <p:cNvPr id="6" name="Grouper 5"/>
          <p:cNvGrpSpPr/>
          <p:nvPr/>
        </p:nvGrpSpPr>
        <p:grpSpPr>
          <a:xfrm>
            <a:off x="1" y="4348570"/>
            <a:ext cx="9144000" cy="2580080"/>
            <a:chOff x="1" y="4488270"/>
            <a:chExt cx="9144000" cy="258008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4488270"/>
              <a:ext cx="9144000" cy="217208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700" y="6596850"/>
              <a:ext cx="8746102" cy="4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97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70224"/>
            <a:ext cx="9144000" cy="896086"/>
          </a:xfrm>
        </p:spPr>
        <p:txBody>
          <a:bodyPr/>
          <a:lstStyle/>
          <a:p>
            <a:r>
              <a:rPr lang="en-GB" sz="3200" dirty="0" err="1" smtClean="0"/>
              <a:t>Réponse</a:t>
            </a:r>
            <a:r>
              <a:rPr lang="en-GB" sz="3200" dirty="0" smtClean="0"/>
              <a:t> de la NAO aux </a:t>
            </a:r>
            <a:r>
              <a:rPr lang="en-GB" sz="3200" dirty="0" err="1" smtClean="0"/>
              <a:t>éruptions</a:t>
            </a:r>
            <a:r>
              <a:rPr lang="en-GB" sz="3200" dirty="0" smtClean="0"/>
              <a:t> </a:t>
            </a:r>
            <a:r>
              <a:rPr lang="en-GB" sz="3200" dirty="0" err="1" smtClean="0"/>
              <a:t>volcaniques</a:t>
            </a:r>
            <a:endParaRPr lang="en-GB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278139"/>
            <a:ext cx="8077200" cy="55798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1000" y="1201939"/>
            <a:ext cx="8610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Réponse</a:t>
            </a:r>
            <a:r>
              <a:rPr lang="en-GB" dirty="0" smtClean="0"/>
              <a:t> de la NAO aux 18 plus </a:t>
            </a:r>
            <a:r>
              <a:rPr lang="en-GB" dirty="0" err="1" smtClean="0"/>
              <a:t>gros</a:t>
            </a:r>
            <a:r>
              <a:rPr lang="en-GB" dirty="0" smtClean="0"/>
              <a:t> </a:t>
            </a:r>
            <a:r>
              <a:rPr lang="en-GB" dirty="0" err="1" smtClean="0"/>
              <a:t>volcans</a:t>
            </a:r>
            <a:r>
              <a:rPr lang="en-GB" dirty="0" smtClean="0"/>
              <a:t> au </a:t>
            </a:r>
            <a:r>
              <a:rPr lang="en-GB" dirty="0" err="1" smtClean="0"/>
              <a:t>cours</a:t>
            </a:r>
            <a:r>
              <a:rPr lang="en-GB" dirty="0" smtClean="0"/>
              <a:t> du </a:t>
            </a:r>
            <a:r>
              <a:rPr lang="en-GB" dirty="0" err="1" smtClean="0"/>
              <a:t>dernier</a:t>
            </a:r>
            <a:r>
              <a:rPr lang="en-GB" dirty="0" smtClean="0"/>
              <a:t> </a:t>
            </a:r>
            <a:r>
              <a:rPr lang="en-GB" dirty="0" err="1" smtClean="0"/>
              <a:t>millénaire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22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4148667"/>
            <a:ext cx="8042276" cy="880534"/>
          </a:xfrm>
        </p:spPr>
        <p:txBody>
          <a:bodyPr/>
          <a:lstStyle/>
          <a:p>
            <a:r>
              <a:rPr lang="fr-FR" dirty="0" smtClean="0"/>
              <a:t>Variabilité décennale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67" y="0"/>
            <a:ext cx="5040000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9714"/>
            <a:ext cx="4284136" cy="1336956"/>
          </a:xfrm>
        </p:spPr>
        <p:txBody>
          <a:bodyPr/>
          <a:lstStyle/>
          <a:p>
            <a:r>
              <a:rPr lang="fr-FR" sz="4000" dirty="0" smtClean="0"/>
              <a:t>Les dernières décennies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278" y="4030149"/>
            <a:ext cx="4068778" cy="228175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Phasage similaire de </a:t>
            </a:r>
            <a:r>
              <a:rPr lang="fr-FR" sz="2000" dirty="0"/>
              <a:t>l</a:t>
            </a:r>
            <a:r>
              <a:rPr lang="fr-FR" sz="2000" dirty="0" smtClean="0"/>
              <a:t>a THC dans modèle et reconstructions</a:t>
            </a:r>
          </a:p>
          <a:p>
            <a:r>
              <a:rPr lang="fr-FR" sz="2000" dirty="0" smtClean="0"/>
              <a:t>Dû à l’effet du volcan Agung en 1963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399" y="0"/>
            <a:ext cx="4882583" cy="6525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9000" y="332656"/>
            <a:ext cx="349424" cy="583107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86872" y="325606"/>
            <a:ext cx="349424" cy="5838127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87403" y="3394926"/>
            <a:ext cx="11731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Historique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1959250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Nudgé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88024" y="4814256"/>
            <a:ext cx="9348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Contrôle</a:t>
            </a:r>
            <a:endParaRPr lang="fr-FR" sz="1200" b="1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4115468" y="2219326"/>
            <a:ext cx="1609280" cy="1810824"/>
            <a:chOff x="3657599" y="2337847"/>
            <a:chExt cx="2067149" cy="2065233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5724128" y="3980794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5722888" y="2337847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599" y="2477285"/>
              <a:ext cx="1772999" cy="1332311"/>
            </a:xfrm>
            <a:prstGeom prst="rect">
              <a:avLst/>
            </a:prstGeom>
          </p:spPr>
        </p:pic>
      </p:grpSp>
      <p:grpSp>
        <p:nvGrpSpPr>
          <p:cNvPr id="23" name="Grouper 22"/>
          <p:cNvGrpSpPr/>
          <p:nvPr/>
        </p:nvGrpSpPr>
        <p:grpSpPr>
          <a:xfrm>
            <a:off x="5775815" y="2202383"/>
            <a:ext cx="1111057" cy="1469542"/>
            <a:chOff x="5775815" y="2337847"/>
            <a:chExt cx="1111057" cy="1469542"/>
          </a:xfrm>
        </p:grpSpPr>
        <p:cxnSp>
          <p:nvCxnSpPr>
            <p:cNvPr id="16" name="Connecteur droit avec flèche 15"/>
            <p:cNvCxnSpPr/>
            <p:nvPr/>
          </p:nvCxnSpPr>
          <p:spPr>
            <a:xfrm>
              <a:off x="5775816" y="2337847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5775816" y="3807389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775815" y="3318924"/>
              <a:ext cx="935998" cy="3597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0000"/>
                  </a:solidFill>
                </a:rPr>
                <a:t>15 ans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284136" y="6491555"/>
            <a:ext cx="4868080" cy="35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 2013b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5816" y="0"/>
            <a:ext cx="1945784" cy="3256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Evolution THC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25" name="Grouper 24"/>
          <p:cNvGrpSpPr>
            <a:grpSpLocks noChangeAspect="1"/>
          </p:cNvGrpSpPr>
          <p:nvPr/>
        </p:nvGrpSpPr>
        <p:grpSpPr>
          <a:xfrm>
            <a:off x="573858" y="1397943"/>
            <a:ext cx="2807996" cy="2273982"/>
            <a:chOff x="4680520" y="1772817"/>
            <a:chExt cx="3168352" cy="276848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0520" y="1772817"/>
              <a:ext cx="2880000" cy="2768485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6898357" y="4077072"/>
              <a:ext cx="9505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 smtClean="0"/>
                <a:t>Quadfasel</a:t>
              </a:r>
              <a:r>
                <a:rPr lang="en-GB" sz="1100" dirty="0" smtClean="0"/>
                <a:t> </a:t>
              </a:r>
            </a:p>
            <a:p>
              <a:r>
                <a:rPr lang="en-GB" sz="1100" dirty="0" smtClean="0"/>
                <a:t>2005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657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20133" y="107576"/>
            <a:ext cx="4631266" cy="1103157"/>
          </a:xfrm>
        </p:spPr>
        <p:txBody>
          <a:bodyPr/>
          <a:lstStyle/>
          <a:p>
            <a:r>
              <a:rPr lang="en-GB" dirty="0" err="1" smtClean="0"/>
              <a:t>Interférence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542" y="1862667"/>
            <a:ext cx="3861858" cy="4343400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L’eruption</a:t>
            </a:r>
            <a:r>
              <a:rPr lang="en-GB" sz="2000" dirty="0" smtClean="0"/>
              <a:t> de Pinatubo environ 10 </a:t>
            </a:r>
            <a:r>
              <a:rPr lang="en-GB" sz="2000" dirty="0" err="1" smtClean="0"/>
              <a:t>ans</a:t>
            </a:r>
            <a:r>
              <a:rPr lang="en-GB" sz="2000" dirty="0" smtClean="0"/>
              <a:t> après El Chichon et 30 après Agung </a:t>
            </a:r>
            <a:r>
              <a:rPr lang="en-GB" sz="2000" dirty="0" err="1" smtClean="0"/>
              <a:t>induit</a:t>
            </a:r>
            <a:r>
              <a:rPr lang="en-GB" sz="2000" dirty="0" smtClean="0"/>
              <a:t> </a:t>
            </a:r>
            <a:r>
              <a:rPr lang="en-GB" sz="2000" dirty="0" err="1" smtClean="0"/>
              <a:t>une</a:t>
            </a:r>
            <a:r>
              <a:rPr lang="en-GB" sz="2000" dirty="0" smtClean="0"/>
              <a:t> </a:t>
            </a:r>
            <a:r>
              <a:rPr lang="en-GB" sz="2000" dirty="0" err="1" smtClean="0"/>
              <a:t>interférence</a:t>
            </a:r>
            <a:r>
              <a:rPr lang="en-GB" sz="2000" dirty="0" smtClean="0"/>
              <a:t> destructive</a:t>
            </a:r>
          </a:p>
          <a:p>
            <a:r>
              <a:rPr lang="en-GB" sz="2000" dirty="0" smtClean="0"/>
              <a:t>La NAO conduit </a:t>
            </a:r>
            <a:r>
              <a:rPr lang="en-GB" sz="2000" dirty="0" err="1" smtClean="0"/>
              <a:t>également</a:t>
            </a:r>
            <a:r>
              <a:rPr lang="en-GB" sz="2000" dirty="0" smtClean="0"/>
              <a:t> </a:t>
            </a:r>
            <a:r>
              <a:rPr lang="en-GB" sz="2000" dirty="0" err="1" smtClean="0"/>
              <a:t>une</a:t>
            </a:r>
            <a:r>
              <a:rPr lang="en-GB" sz="2000" dirty="0" smtClean="0"/>
              <a:t> bonne </a:t>
            </a:r>
            <a:r>
              <a:rPr lang="en-GB" sz="2000" dirty="0" err="1" smtClean="0"/>
              <a:t>partie</a:t>
            </a:r>
            <a:r>
              <a:rPr lang="en-GB" sz="2000" dirty="0" smtClean="0"/>
              <a:t> des variations de la THC</a:t>
            </a:r>
            <a:endParaRPr lang="en-GB" sz="2000" dirty="0"/>
          </a:p>
        </p:txBody>
      </p:sp>
      <p:pic>
        <p:nvPicPr>
          <p:cNvPr id="4" name="Picture 11" descr="Description : Description: Description: Description : ttp://dods.extra.cea.fr/work/p86swing/Volcanic/NatureR1/Fig4_4188/Fig4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45"/>
            <a:ext cx="4876800" cy="6840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495300" y="6539131"/>
            <a:ext cx="3771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Swingedouw et al. </a:t>
            </a:r>
            <a:r>
              <a:rPr lang="en-GB" sz="1200" i="1" dirty="0" smtClean="0"/>
              <a:t>Nat Com</a:t>
            </a:r>
            <a:r>
              <a:rPr lang="en-GB" sz="1200" dirty="0" smtClean="0"/>
              <a:t>. En revision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795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072641" cy="1336956"/>
          </a:xfrm>
        </p:spPr>
        <p:txBody>
          <a:bodyPr/>
          <a:lstStyle/>
          <a:p>
            <a:r>
              <a:rPr lang="en-GB" sz="3600" dirty="0" smtClean="0"/>
              <a:t>Un plateau de </a:t>
            </a:r>
            <a:r>
              <a:rPr lang="en-GB" sz="3600" dirty="0" err="1" smtClean="0"/>
              <a:t>température</a:t>
            </a:r>
            <a:r>
              <a:rPr lang="en-GB" sz="3600" dirty="0" smtClean="0"/>
              <a:t> ?</a:t>
            </a:r>
            <a:endParaRPr lang="en-GB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641" y="-1"/>
            <a:ext cx="5071360" cy="36001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41" y="3458306"/>
            <a:ext cx="5099538" cy="33996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2641" y="0"/>
            <a:ext cx="166075" cy="34583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3994061" y="390770"/>
            <a:ext cx="353943" cy="24618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100" dirty="0" smtClean="0"/>
              <a:t>Changement </a:t>
            </a:r>
            <a:r>
              <a:rPr lang="en-GB" sz="1100" dirty="0" err="1" smtClean="0"/>
              <a:t>température</a:t>
            </a:r>
            <a:endParaRPr lang="en-GB" sz="11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27000" y="2180492"/>
            <a:ext cx="386706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000" dirty="0" smtClean="0">
                <a:solidFill>
                  <a:schemeClr val="accent2"/>
                </a:solidFill>
              </a:rPr>
              <a:t>Un réchauffement moindre depuis 15 ans = Hiatus 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000" dirty="0" smtClean="0">
                <a:solidFill>
                  <a:schemeClr val="accent2"/>
                </a:solidFill>
              </a:rPr>
              <a:t>Les modèles semblent presque surestimer le réchauffement 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fr-FR" sz="2000" dirty="0" smtClean="0">
                <a:solidFill>
                  <a:schemeClr val="accent2"/>
                </a:solidFill>
              </a:rPr>
              <a:t>Un passage transitoire ?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fr-FR" sz="2000" dirty="0" smtClean="0">
                <a:solidFill>
                  <a:schemeClr val="accent2"/>
                </a:solidFill>
              </a:rPr>
              <a:t>Une erreur dans la sensibilité climatique modèle ?</a:t>
            </a:r>
            <a:endParaRPr lang="fr-FR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8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163357"/>
            <a:ext cx="8042276" cy="1336956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702458"/>
            <a:ext cx="8042276" cy="439354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Variabilité basse fréquence en Atlantique Nord, lié à la circulation océanique grande échelle =&gt; prévisibilité décennale (?)</a:t>
            </a:r>
          </a:p>
          <a:p>
            <a:r>
              <a:rPr lang="fr-FR" sz="2000" dirty="0" smtClean="0"/>
              <a:t>Incertitudes diverses concernant les changements climatiques (scénarios, modèles, variabilité naturelle)</a:t>
            </a:r>
          </a:p>
          <a:p>
            <a:r>
              <a:rPr lang="fr-FR" sz="2000" dirty="0" smtClean="0"/>
              <a:t>Prise en compte pour l’impact sur les projections culture viticole</a:t>
            </a:r>
          </a:p>
          <a:p>
            <a:r>
              <a:rPr lang="fr-FR" sz="2000" dirty="0" smtClean="0"/>
              <a:t>Possibilité de </a:t>
            </a:r>
            <a:r>
              <a:rPr lang="fr-FR" sz="2000" dirty="0" err="1" smtClean="0"/>
              <a:t>downscaling</a:t>
            </a:r>
            <a:r>
              <a:rPr lang="fr-FR" sz="2000" dirty="0" smtClean="0"/>
              <a:t> dynamique avec modèles imbriquées (projet CORDEX)</a:t>
            </a:r>
          </a:p>
        </p:txBody>
      </p:sp>
    </p:spTree>
    <p:extLst>
      <p:ext uri="{BB962C8B-B14F-4D97-AF65-F5344CB8AC3E}">
        <p14:creationId xmlns:p14="http://schemas.microsoft.com/office/powerpoint/2010/main" val="351980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rco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6087" y="1865230"/>
            <a:ext cx="8042276" cy="1336956"/>
          </a:xfrm>
        </p:spPr>
        <p:txBody>
          <a:bodyPr/>
          <a:lstStyle/>
          <a:p>
            <a:r>
              <a:rPr lang="fr-FR" sz="6000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Merci !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	</a:t>
            </a:r>
            <a:endParaRPr lang="fr-FR" b="1" dirty="0">
              <a:solidFill>
                <a:schemeClr val="bg2">
                  <a:lumMod val="2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648866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Didier.Swingedouw@u-bordeaux1.fr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2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238624"/>
          </a:xfrm>
        </p:spPr>
        <p:txBody>
          <a:bodyPr/>
          <a:lstStyle/>
          <a:p>
            <a:r>
              <a:rPr lang="en-GB" sz="3200" dirty="0" err="1" smtClean="0"/>
              <a:t>Prévisions</a:t>
            </a:r>
            <a:r>
              <a:rPr lang="en-GB" sz="3200" dirty="0" smtClean="0"/>
              <a:t> </a:t>
            </a:r>
            <a:r>
              <a:rPr lang="en-GB" sz="3200" dirty="0" err="1" smtClean="0"/>
              <a:t>décennales</a:t>
            </a:r>
            <a:r>
              <a:rPr lang="en-GB" sz="3200" dirty="0" smtClean="0"/>
              <a:t> </a:t>
            </a:r>
            <a:r>
              <a:rPr lang="en-GB" sz="3200" dirty="0" err="1" smtClean="0"/>
              <a:t>à</a:t>
            </a:r>
            <a:r>
              <a:rPr lang="en-GB" sz="3200" dirty="0" smtClean="0"/>
              <a:t> </a:t>
            </a:r>
            <a:r>
              <a:rPr lang="en-GB" sz="3200" dirty="0" err="1" smtClean="0"/>
              <a:t>l’échelle</a:t>
            </a:r>
            <a:r>
              <a:rPr lang="en-GB" sz="3200" dirty="0" smtClean="0"/>
              <a:t> </a:t>
            </a:r>
            <a:r>
              <a:rPr lang="en-GB" sz="3200" dirty="0" err="1" smtClean="0"/>
              <a:t>globale</a:t>
            </a:r>
            <a:endParaRPr lang="en-GB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857"/>
            <a:ext cx="9144000" cy="39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666" y="403910"/>
            <a:ext cx="4055533" cy="1336956"/>
          </a:xfrm>
        </p:spPr>
        <p:txBody>
          <a:bodyPr/>
          <a:lstStyle/>
          <a:p>
            <a:r>
              <a:rPr lang="en-GB" sz="3600" dirty="0" err="1" smtClean="0"/>
              <a:t>Prévisions</a:t>
            </a:r>
            <a:r>
              <a:rPr lang="en-GB" sz="3600" dirty="0" smtClean="0"/>
              <a:t> </a:t>
            </a:r>
            <a:r>
              <a:rPr lang="en-GB" sz="3600" dirty="0" err="1" smtClean="0"/>
              <a:t>décennales</a:t>
            </a:r>
            <a:r>
              <a:rPr lang="en-GB" sz="3600" dirty="0" smtClean="0"/>
              <a:t> de </a:t>
            </a:r>
            <a:r>
              <a:rPr lang="en-GB" sz="3600" dirty="0" err="1" smtClean="0"/>
              <a:t>l’AMO</a:t>
            </a:r>
            <a:endParaRPr lang="en-GB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433" y="0"/>
            <a:ext cx="4951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4665"/>
            <a:ext cx="4928113" cy="643468"/>
          </a:xfrm>
        </p:spPr>
        <p:txBody>
          <a:bodyPr/>
          <a:lstStyle/>
          <a:p>
            <a:r>
              <a:rPr lang="fr-FR" sz="3200" dirty="0" smtClean="0"/>
              <a:t>Validation mécanismes ?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800" y="1116135"/>
            <a:ext cx="4504267" cy="189653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Données haute résolution du Groenland sur le dernier millénaire</a:t>
            </a:r>
          </a:p>
          <a:p>
            <a:r>
              <a:rPr lang="fr-FR" sz="2000" dirty="0" smtClean="0"/>
              <a:t>Projet ANR CEP </a:t>
            </a:r>
            <a:r>
              <a:rPr lang="fr-FR" sz="2000" dirty="0" err="1" smtClean="0"/>
              <a:t>Greenland</a:t>
            </a:r>
            <a:r>
              <a:rPr lang="fr-FR" sz="2000" dirty="0" smtClean="0"/>
              <a:t> (Valérie Masson-Delmotte)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13" y="0"/>
            <a:ext cx="4107468" cy="438961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84800" y="4389610"/>
            <a:ext cx="3471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Masson-Delmotte et al. 2012</a:t>
            </a:r>
            <a:endParaRPr lang="fr-FR" sz="1400" dirty="0">
              <a:solidFill>
                <a:srgbClr val="C00000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541059" y="3385689"/>
            <a:ext cx="3556808" cy="3492224"/>
            <a:chOff x="541059" y="3385689"/>
            <a:chExt cx="3556808" cy="3492224"/>
          </a:xfrm>
        </p:grpSpPr>
        <p:pic>
          <p:nvPicPr>
            <p:cNvPr id="6" name="Image 3" descr="d18O-millgreenland-1000-1973-eof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9" y="3385689"/>
              <a:ext cx="3556808" cy="3472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795865" y="6570136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accent6"/>
                  </a:solidFill>
                </a:rPr>
                <a:t>Ortega et al., soumis</a:t>
              </a:r>
              <a:endParaRPr lang="fr-FR" sz="1400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9" name="Image 8" descr="ttp://dods.extra.cea.fr/work/p86swing/Millennium/Volcan/SpectralAnalysis/IceCoresO18_490/IceCoresO1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14" y="1890453"/>
            <a:ext cx="3970867" cy="4998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llipse 9"/>
          <p:cNvSpPr/>
          <p:nvPr/>
        </p:nvSpPr>
        <p:spPr>
          <a:xfrm>
            <a:off x="8382000" y="5181600"/>
            <a:ext cx="653581" cy="499533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7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4664"/>
            <a:ext cx="4274199" cy="999069"/>
          </a:xfrm>
        </p:spPr>
        <p:txBody>
          <a:bodyPr/>
          <a:lstStyle/>
          <a:p>
            <a:r>
              <a:rPr lang="fr-FR" sz="3600" dirty="0" smtClean="0"/>
              <a:t>Validation mécanismes ?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151464"/>
            <a:ext cx="4324999" cy="2849036"/>
          </a:xfrm>
        </p:spPr>
        <p:txBody>
          <a:bodyPr>
            <a:normAutofit fontScale="62500" lnSpcReduction="20000"/>
          </a:bodyPr>
          <a:lstStyle/>
          <a:p>
            <a:r>
              <a:rPr lang="fr-FR" sz="2900" dirty="0" smtClean="0"/>
              <a:t>Données annuelles du Groenland sur le dernier millénaire</a:t>
            </a:r>
          </a:p>
          <a:p>
            <a:r>
              <a:rPr lang="fr-FR" sz="2900" dirty="0" smtClean="0"/>
              <a:t>Bivalves en Islande, marqueur de la circulation océanique avec résolution annuelle (Butler et al. 2012)</a:t>
            </a:r>
          </a:p>
          <a:p>
            <a:r>
              <a:rPr lang="fr-FR" sz="2900" dirty="0" smtClean="0"/>
              <a:t>Comparaison avec simulation millénaire IPSL-CM5A-LR pour 5 événements marquants = 5 membres</a:t>
            </a:r>
          </a:p>
          <a:p>
            <a:pPr>
              <a:buFont typeface="Symbol" charset="0"/>
              <a:buChar char=""/>
            </a:pPr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98" y="0"/>
            <a:ext cx="4869801" cy="6858000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2" y="4000500"/>
            <a:ext cx="4081766" cy="28820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Rectangle 10"/>
          <p:cNvSpPr/>
          <p:nvPr/>
        </p:nvSpPr>
        <p:spPr>
          <a:xfrm>
            <a:off x="5989406" y="503407"/>
            <a:ext cx="349424" cy="2844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765777" y="503407"/>
            <a:ext cx="349424" cy="2844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508064" y="3657241"/>
            <a:ext cx="349424" cy="2844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20935" y="3657241"/>
            <a:ext cx="349424" cy="2844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90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 CMIP5 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0266" y="2260599"/>
            <a:ext cx="3073401" cy="3683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 smtClean="0"/>
              <a:t>Cinq</a:t>
            </a:r>
            <a:r>
              <a:rPr lang="en-GB" sz="2000" dirty="0" smtClean="0"/>
              <a:t> </a:t>
            </a:r>
            <a:r>
              <a:rPr lang="en-GB" sz="2000" dirty="0" err="1" smtClean="0"/>
              <a:t>autres</a:t>
            </a:r>
            <a:r>
              <a:rPr lang="en-GB" sz="2000" dirty="0" smtClean="0"/>
              <a:t> </a:t>
            </a:r>
            <a:r>
              <a:rPr lang="en-GB" sz="2000" dirty="0" err="1" smtClean="0"/>
              <a:t>modèles</a:t>
            </a:r>
            <a:r>
              <a:rPr lang="en-GB" sz="2000" dirty="0" smtClean="0"/>
              <a:t> de la base de </a:t>
            </a:r>
            <a:r>
              <a:rPr lang="en-GB" sz="2000" dirty="0" err="1" smtClean="0"/>
              <a:t>données</a:t>
            </a:r>
            <a:r>
              <a:rPr lang="en-GB" sz="2000" dirty="0" smtClean="0"/>
              <a:t> CMIP5 </a:t>
            </a:r>
            <a:r>
              <a:rPr lang="en-GB" sz="2000" dirty="0" err="1" smtClean="0"/>
              <a:t>montrent</a:t>
            </a:r>
            <a:r>
              <a:rPr lang="en-GB" sz="2000" dirty="0" smtClean="0"/>
              <a:t> </a:t>
            </a:r>
            <a:r>
              <a:rPr lang="en-GB" sz="2000" dirty="0" err="1" smtClean="0"/>
              <a:t>aussi</a:t>
            </a:r>
            <a:r>
              <a:rPr lang="en-GB" sz="2000" dirty="0" smtClean="0"/>
              <a:t> </a:t>
            </a:r>
            <a:r>
              <a:rPr lang="en-GB" sz="2000" dirty="0" err="1" smtClean="0"/>
              <a:t>ce</a:t>
            </a:r>
            <a:r>
              <a:rPr lang="en-GB" sz="2000" dirty="0" smtClean="0"/>
              <a:t> type de variations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4" y="1866901"/>
            <a:ext cx="5164666" cy="424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5673" y="2412639"/>
            <a:ext cx="349424" cy="323999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952044" y="2412639"/>
            <a:ext cx="349424" cy="3239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70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93138"/>
            <a:ext cx="4299598" cy="1769533"/>
          </a:xfrm>
        </p:spPr>
        <p:txBody>
          <a:bodyPr/>
          <a:lstStyle/>
          <a:p>
            <a:r>
              <a:rPr lang="en-GB" sz="3600" dirty="0" smtClean="0"/>
              <a:t>Validation </a:t>
            </a:r>
            <a:r>
              <a:rPr lang="en-GB" sz="3600" dirty="0" err="1" smtClean="0"/>
              <a:t>dans</a:t>
            </a:r>
            <a:r>
              <a:rPr lang="en-GB" sz="3600" dirty="0" smtClean="0"/>
              <a:t> observations </a:t>
            </a:r>
            <a:r>
              <a:rPr lang="en-GB" sz="3600" dirty="0" err="1" smtClean="0"/>
              <a:t>salinité</a:t>
            </a:r>
            <a:r>
              <a:rPr lang="en-GB" sz="3600" dirty="0" smtClean="0"/>
              <a:t> </a:t>
            </a:r>
            <a:r>
              <a:rPr lang="en-GB" sz="3600" i="1" dirty="0" smtClean="0"/>
              <a:t>in situ</a:t>
            </a:r>
            <a:endParaRPr lang="en-GB" sz="36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52610"/>
            <a:ext cx="4299598" cy="2074326"/>
          </a:xfrm>
        </p:spPr>
        <p:txBody>
          <a:bodyPr/>
          <a:lstStyle/>
          <a:p>
            <a:r>
              <a:rPr lang="en-GB" sz="2000" dirty="0" smtClean="0"/>
              <a:t>Utilisation </a:t>
            </a:r>
            <a:r>
              <a:rPr lang="en-GB" sz="2000" dirty="0" err="1" smtClean="0"/>
              <a:t>données</a:t>
            </a:r>
            <a:r>
              <a:rPr lang="en-GB" sz="2000" dirty="0" smtClean="0"/>
              <a:t> </a:t>
            </a:r>
            <a:r>
              <a:rPr lang="en-GB" sz="2000" dirty="0" err="1" smtClean="0"/>
              <a:t>Reverdin</a:t>
            </a:r>
            <a:r>
              <a:rPr lang="en-GB" sz="2000" dirty="0" smtClean="0"/>
              <a:t> et al. (2010) </a:t>
            </a:r>
          </a:p>
          <a:p>
            <a:r>
              <a:rPr lang="en-GB" sz="2000" dirty="0" err="1" smtClean="0"/>
              <a:t>Collecte</a:t>
            </a:r>
            <a:r>
              <a:rPr lang="en-GB" sz="2000" dirty="0" smtClean="0"/>
              <a:t> </a:t>
            </a:r>
            <a:r>
              <a:rPr lang="en-GB" sz="2000" dirty="0" err="1" smtClean="0"/>
              <a:t>données</a:t>
            </a:r>
            <a:r>
              <a:rPr lang="en-GB" sz="2000" dirty="0" smtClean="0"/>
              <a:t> Labrador via </a:t>
            </a:r>
            <a:r>
              <a:rPr lang="fr-FR" sz="2000" dirty="0"/>
              <a:t>Bedford Institute of </a:t>
            </a:r>
            <a:r>
              <a:rPr lang="fr-FR" sz="2000" dirty="0" err="1"/>
              <a:t>Oceanography</a:t>
            </a:r>
            <a:r>
              <a:rPr lang="fr-FR" sz="2000" dirty="0"/>
              <a:t> 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599" y="1"/>
            <a:ext cx="4869801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801765"/>
            <a:ext cx="3784599" cy="3056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63894" y="2565397"/>
            <a:ext cx="349424" cy="172799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303198" y="2565397"/>
            <a:ext cx="349424" cy="1727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381961" y="4724399"/>
            <a:ext cx="349424" cy="1728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887402" y="4724399"/>
            <a:ext cx="349424" cy="1727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69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0442" y="4366451"/>
            <a:ext cx="8042276" cy="1336956"/>
          </a:xfrm>
        </p:spPr>
        <p:txBody>
          <a:bodyPr/>
          <a:lstStyle/>
          <a:p>
            <a:r>
              <a:rPr lang="en-GB" dirty="0" smtClean="0"/>
              <a:t>Projections</a:t>
            </a:r>
            <a:endParaRPr lang="en-GB" dirty="0"/>
          </a:p>
        </p:txBody>
      </p:sp>
      <p:pic>
        <p:nvPicPr>
          <p:cNvPr id="4" name="Image 3" descr="sujet3.2_knutti_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39" y="0"/>
            <a:ext cx="4320000" cy="43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1100667"/>
          </a:xfrm>
        </p:spPr>
        <p:txBody>
          <a:bodyPr/>
          <a:lstStyle/>
          <a:p>
            <a:r>
              <a:rPr lang="en-GB" dirty="0" smtClean="0"/>
              <a:t>Projection de </a:t>
            </a:r>
            <a:r>
              <a:rPr lang="en-GB" dirty="0" err="1" smtClean="0"/>
              <a:t>précipitations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4067" y="1985777"/>
            <a:ext cx="3742266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Projections des </a:t>
            </a:r>
            <a:r>
              <a:rPr lang="en-GB" sz="2000" dirty="0" err="1" smtClean="0"/>
              <a:t>changements</a:t>
            </a:r>
            <a:r>
              <a:rPr lang="en-GB" sz="2000" dirty="0" smtClean="0"/>
              <a:t> de </a:t>
            </a:r>
            <a:r>
              <a:rPr lang="en-GB" sz="2000" dirty="0" err="1" smtClean="0"/>
              <a:t>précipitation</a:t>
            </a:r>
            <a:r>
              <a:rPr lang="en-GB" sz="2000" dirty="0" smtClean="0"/>
              <a:t> plus </a:t>
            </a:r>
            <a:r>
              <a:rPr lang="en-GB" sz="2000" dirty="0" err="1" smtClean="0"/>
              <a:t>incertain</a:t>
            </a:r>
            <a:endParaRPr lang="en-GB" sz="2000" dirty="0" smtClean="0"/>
          </a:p>
          <a:p>
            <a:r>
              <a:rPr lang="en-GB" sz="2000" dirty="0" err="1" smtClean="0"/>
              <a:t>Région</a:t>
            </a:r>
            <a:r>
              <a:rPr lang="en-GB" sz="2000" dirty="0" smtClean="0"/>
              <a:t> </a:t>
            </a:r>
            <a:r>
              <a:rPr lang="en-GB" sz="2000" dirty="0" err="1" smtClean="0"/>
              <a:t>méditerrannéenne</a:t>
            </a:r>
            <a:r>
              <a:rPr lang="en-GB" sz="2000" dirty="0" smtClean="0"/>
              <a:t> </a:t>
            </a:r>
            <a:r>
              <a:rPr lang="en-GB" sz="2000" dirty="0" err="1" smtClean="0"/>
              <a:t>affectée</a:t>
            </a:r>
            <a:r>
              <a:rPr lang="en-GB" sz="2000" dirty="0" smtClean="0"/>
              <a:t> (</a:t>
            </a:r>
            <a:r>
              <a:rPr lang="en-GB" sz="2000" dirty="0" err="1" smtClean="0"/>
              <a:t>sécheresse</a:t>
            </a:r>
            <a:r>
              <a:rPr lang="en-GB" sz="2000" dirty="0" smtClean="0"/>
              <a:t>) </a:t>
            </a:r>
            <a:r>
              <a:rPr lang="en-GB" sz="2000" dirty="0" err="1" smtClean="0"/>
              <a:t>dans</a:t>
            </a:r>
            <a:r>
              <a:rPr lang="en-GB" sz="2000" dirty="0" smtClean="0"/>
              <a:t> quasi </a:t>
            </a:r>
            <a:r>
              <a:rPr lang="en-GB" sz="2000" dirty="0" err="1" smtClean="0"/>
              <a:t>tous</a:t>
            </a:r>
            <a:r>
              <a:rPr lang="en-GB" sz="2000" dirty="0" smtClean="0"/>
              <a:t> les </a:t>
            </a:r>
            <a:r>
              <a:rPr lang="en-GB" sz="2000" dirty="0" err="1" smtClean="0"/>
              <a:t>modèles</a:t>
            </a:r>
            <a:endParaRPr lang="en-GB" sz="2000" dirty="0"/>
          </a:p>
        </p:txBody>
      </p:sp>
      <p:pic>
        <p:nvPicPr>
          <p:cNvPr id="4" name="Image 3" descr="sujet3.2_prec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5" y="1582251"/>
            <a:ext cx="4806244" cy="52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3855400" cy="1336956"/>
          </a:xfrm>
        </p:spPr>
        <p:txBody>
          <a:bodyPr/>
          <a:lstStyle/>
          <a:p>
            <a:r>
              <a:rPr lang="en-GB" dirty="0" smtClean="0"/>
              <a:t>Hiatus &amp; </a:t>
            </a:r>
            <a:r>
              <a:rPr lang="en-GB" dirty="0" err="1" smtClean="0"/>
              <a:t>Modèles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906" y="2039816"/>
            <a:ext cx="3651494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Les </a:t>
            </a:r>
            <a:r>
              <a:rPr lang="en-GB" sz="2000" dirty="0" err="1" smtClean="0"/>
              <a:t>modèles</a:t>
            </a:r>
            <a:r>
              <a:rPr lang="en-GB" sz="2000" dirty="0" smtClean="0"/>
              <a:t> ne le </a:t>
            </a:r>
            <a:r>
              <a:rPr lang="en-GB" sz="2000" dirty="0" err="1" smtClean="0"/>
              <a:t>reproduisent</a:t>
            </a:r>
            <a:r>
              <a:rPr lang="en-GB" sz="2000" dirty="0" smtClean="0"/>
              <a:t> pas ?</a:t>
            </a:r>
          </a:p>
          <a:p>
            <a:r>
              <a:rPr lang="en-GB" sz="2000" dirty="0" smtClean="0"/>
              <a:t>Meehl et al. 2014; </a:t>
            </a:r>
            <a:r>
              <a:rPr lang="en-GB" sz="2000" dirty="0" err="1" smtClean="0"/>
              <a:t>il</a:t>
            </a:r>
            <a:r>
              <a:rPr lang="en-GB" sz="2000" dirty="0" smtClean="0"/>
              <a:t> </a:t>
            </a:r>
            <a:r>
              <a:rPr lang="en-GB" sz="2000" dirty="0" err="1" smtClean="0"/>
              <a:t>faut</a:t>
            </a:r>
            <a:r>
              <a:rPr lang="en-GB" sz="2000" dirty="0" smtClean="0"/>
              <a:t> </a:t>
            </a:r>
            <a:r>
              <a:rPr lang="en-GB" sz="2000" dirty="0" err="1" smtClean="0"/>
              <a:t>choisir</a:t>
            </a:r>
            <a:r>
              <a:rPr lang="en-GB" sz="2000" dirty="0" smtClean="0"/>
              <a:t> </a:t>
            </a:r>
            <a:r>
              <a:rPr lang="en-GB" sz="2000" dirty="0" err="1" smtClean="0"/>
              <a:t>ceux</a:t>
            </a:r>
            <a:r>
              <a:rPr lang="en-GB" sz="2000" dirty="0" smtClean="0"/>
              <a:t> qui font </a:t>
            </a:r>
            <a:r>
              <a:rPr lang="en-GB" sz="2000" dirty="0" err="1" smtClean="0"/>
              <a:t>une</a:t>
            </a:r>
            <a:r>
              <a:rPr lang="en-GB" sz="2000" dirty="0" smtClean="0"/>
              <a:t> phase </a:t>
            </a:r>
            <a:r>
              <a:rPr lang="en-GB" sz="2000" dirty="0" err="1" smtClean="0"/>
              <a:t>négative</a:t>
            </a:r>
            <a:r>
              <a:rPr lang="en-GB" sz="2000" dirty="0" smtClean="0"/>
              <a:t> de </a:t>
            </a:r>
            <a:r>
              <a:rPr lang="en-GB" sz="2000" dirty="0" err="1" smtClean="0"/>
              <a:t>l’oscillation</a:t>
            </a:r>
            <a:r>
              <a:rPr lang="en-GB" sz="2000" dirty="0" smtClean="0"/>
              <a:t> </a:t>
            </a:r>
            <a:r>
              <a:rPr lang="en-GB" sz="2000" dirty="0" err="1" smtClean="0"/>
              <a:t>Pacique</a:t>
            </a:r>
            <a:r>
              <a:rPr lang="en-GB" sz="2000" dirty="0" smtClean="0"/>
              <a:t> </a:t>
            </a:r>
            <a:r>
              <a:rPr lang="en-GB" sz="2000" dirty="0" err="1" smtClean="0"/>
              <a:t>décennale</a:t>
            </a:r>
            <a:r>
              <a:rPr lang="en-GB" sz="2000" dirty="0" smtClean="0"/>
              <a:t> !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587" y="0"/>
            <a:ext cx="5349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5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275" y="68383"/>
            <a:ext cx="4941358" cy="733217"/>
          </a:xfrm>
        </p:spPr>
        <p:txBody>
          <a:bodyPr/>
          <a:lstStyle/>
          <a:p>
            <a:r>
              <a:rPr lang="en-GB" dirty="0" smtClean="0"/>
              <a:t>Regionalisation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2966" y="3282461"/>
            <a:ext cx="4687359" cy="2631831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Possibilité</a:t>
            </a:r>
            <a:r>
              <a:rPr lang="en-GB" sz="2000" dirty="0" smtClean="0"/>
              <a:t> </a:t>
            </a:r>
            <a:r>
              <a:rPr lang="en-GB" sz="2000" dirty="0" err="1" smtClean="0"/>
              <a:t>d’imbriquer</a:t>
            </a:r>
            <a:r>
              <a:rPr lang="en-GB" sz="2000" dirty="0" smtClean="0"/>
              <a:t> les </a:t>
            </a:r>
            <a:r>
              <a:rPr lang="en-GB" sz="2000" dirty="0" err="1" smtClean="0"/>
              <a:t>modèles</a:t>
            </a:r>
            <a:r>
              <a:rPr lang="en-GB" sz="2000" dirty="0" smtClean="0"/>
              <a:t> les </a:t>
            </a:r>
            <a:r>
              <a:rPr lang="en-GB" sz="2000" dirty="0" err="1" smtClean="0"/>
              <a:t>uns</a:t>
            </a:r>
            <a:r>
              <a:rPr lang="en-GB" sz="2000" dirty="0" smtClean="0"/>
              <a:t> </a:t>
            </a:r>
            <a:r>
              <a:rPr lang="en-GB" sz="2000" dirty="0" err="1" smtClean="0"/>
              <a:t>dans</a:t>
            </a:r>
            <a:r>
              <a:rPr lang="en-GB" sz="2000" dirty="0" smtClean="0"/>
              <a:t> les </a:t>
            </a:r>
            <a:r>
              <a:rPr lang="en-GB" sz="2000" dirty="0" err="1" smtClean="0"/>
              <a:t>autres</a:t>
            </a:r>
            <a:endParaRPr lang="en-GB" sz="2000" dirty="0" smtClean="0"/>
          </a:p>
          <a:p>
            <a:r>
              <a:rPr lang="en-GB" sz="2000" dirty="0" err="1" smtClean="0"/>
              <a:t>Meilleure</a:t>
            </a:r>
            <a:r>
              <a:rPr lang="en-GB" sz="2000" dirty="0" smtClean="0"/>
              <a:t> </a:t>
            </a:r>
            <a:r>
              <a:rPr lang="en-GB" sz="2000" dirty="0" err="1" smtClean="0"/>
              <a:t>résolution</a:t>
            </a:r>
            <a:r>
              <a:rPr lang="en-GB" sz="2000" dirty="0" smtClean="0"/>
              <a:t> du </a:t>
            </a:r>
            <a:r>
              <a:rPr lang="en-GB" sz="2000" dirty="0" err="1" smtClean="0"/>
              <a:t>climat</a:t>
            </a:r>
            <a:r>
              <a:rPr lang="en-GB" sz="2000" dirty="0" smtClean="0"/>
              <a:t> local (vent </a:t>
            </a:r>
            <a:r>
              <a:rPr lang="en-GB" sz="2000" dirty="0" err="1" smtClean="0"/>
              <a:t>vallée</a:t>
            </a:r>
            <a:r>
              <a:rPr lang="en-GB" sz="2000" dirty="0" smtClean="0"/>
              <a:t> du Rhone, </a:t>
            </a:r>
            <a:r>
              <a:rPr lang="en-GB" sz="2000" dirty="0" err="1" smtClean="0"/>
              <a:t>événement</a:t>
            </a:r>
            <a:r>
              <a:rPr lang="en-GB" sz="2000" dirty="0" smtClean="0"/>
              <a:t> </a:t>
            </a:r>
            <a:r>
              <a:rPr lang="en-GB" sz="2000" dirty="0" err="1" smtClean="0"/>
              <a:t>cévenols</a:t>
            </a:r>
            <a:r>
              <a:rPr lang="en-GB" sz="2000" dirty="0" smtClean="0"/>
              <a:t>, </a:t>
            </a:r>
            <a:r>
              <a:rPr lang="en-GB" sz="2000" dirty="0" err="1" smtClean="0"/>
              <a:t>orages</a:t>
            </a:r>
            <a:r>
              <a:rPr lang="en-GB" sz="2000" dirty="0" smtClean="0"/>
              <a:t>…)</a:t>
            </a:r>
          </a:p>
          <a:p>
            <a:r>
              <a:rPr lang="en-GB" sz="2000" dirty="0" smtClean="0"/>
              <a:t>Ensemble simulations CORDEX</a:t>
            </a:r>
            <a:endParaRPr lang="en-GB" sz="2000" dirty="0"/>
          </a:p>
        </p:txBody>
      </p:sp>
      <p:pic>
        <p:nvPicPr>
          <p:cNvPr id="5" name="Image 4" descr="sujet1.6_image_relief_aladin_arpege_h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33" y="0"/>
            <a:ext cx="3567571" cy="6858000"/>
          </a:xfrm>
          <a:prstGeom prst="rect">
            <a:avLst/>
          </a:prstGeom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914771" y="998359"/>
            <a:ext cx="1748692" cy="1785871"/>
            <a:chOff x="3857" y="346"/>
            <a:chExt cx="1816" cy="2041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346"/>
              <a:ext cx="1387" cy="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857" y="527"/>
              <a:ext cx="184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GB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41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72957"/>
          </a:xfrm>
        </p:spPr>
        <p:txBody>
          <a:bodyPr/>
          <a:lstStyle/>
          <a:p>
            <a:r>
              <a:rPr lang="en-GB" sz="3200" dirty="0" err="1" smtClean="0"/>
              <a:t>Téléconnection</a:t>
            </a:r>
            <a:r>
              <a:rPr lang="en-GB" sz="3200" dirty="0" smtClean="0"/>
              <a:t> </a:t>
            </a:r>
            <a:r>
              <a:rPr lang="en-GB" sz="3200" dirty="0" err="1" smtClean="0"/>
              <a:t>tropiques-extratropiques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313" y="5579529"/>
            <a:ext cx="8669867" cy="1270001"/>
          </a:xfrm>
        </p:spPr>
        <p:txBody>
          <a:bodyPr/>
          <a:lstStyle/>
          <a:p>
            <a:pPr>
              <a:buFont typeface="Symbol" charset="0"/>
              <a:buChar char=""/>
            </a:pPr>
            <a:endParaRPr lang="en-GB" dirty="0"/>
          </a:p>
          <a:p>
            <a:pPr>
              <a:buFont typeface="Symbol" charset="0"/>
              <a:buChar char=""/>
            </a:pPr>
            <a:r>
              <a:rPr lang="en-GB" dirty="0" smtClean="0"/>
              <a:t>        </a:t>
            </a:r>
            <a:r>
              <a:rPr lang="en-GB" sz="1800" dirty="0" smtClean="0"/>
              <a:t>=&gt; </a:t>
            </a:r>
            <a:r>
              <a:rPr lang="en-GB" sz="1800" dirty="0" err="1" smtClean="0"/>
              <a:t>Sujet</a:t>
            </a:r>
            <a:r>
              <a:rPr lang="en-GB" sz="1800" dirty="0" smtClean="0"/>
              <a:t> stage M2 </a:t>
            </a:r>
            <a:r>
              <a:rPr lang="en-GB" sz="1800" dirty="0" err="1" smtClean="0"/>
              <a:t>disponible</a:t>
            </a:r>
            <a:r>
              <a:rPr lang="en-GB" sz="1800" dirty="0" smtClean="0"/>
              <a:t> sur </a:t>
            </a:r>
            <a:r>
              <a:rPr lang="en-GB" sz="1800" dirty="0" err="1" smtClean="0"/>
              <a:t>ce</a:t>
            </a:r>
            <a:r>
              <a:rPr lang="en-GB" sz="1800" dirty="0" smtClean="0"/>
              <a:t> </a:t>
            </a:r>
            <a:r>
              <a:rPr lang="en-GB" sz="1800" dirty="0" err="1" smtClean="0"/>
              <a:t>thème</a:t>
            </a: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</p:txBody>
      </p:sp>
      <p:pic>
        <p:nvPicPr>
          <p:cNvPr id="4" name="Image 29" descr="RegressSolarSST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155164"/>
            <a:ext cx="6947999" cy="493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RegressSolarSST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4" y="1147993"/>
            <a:ext cx="6948487" cy="493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33870" y="3398649"/>
            <a:ext cx="1467436" cy="896569"/>
            <a:chOff x="1530" y="2662"/>
            <a:chExt cx="1056" cy="727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530" y="2669"/>
              <a:ext cx="1056" cy="720"/>
            </a:xfrm>
            <a:prstGeom prst="ellips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064" y="2662"/>
              <a:ext cx="96" cy="1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2015" y="3382"/>
              <a:ext cx="115" cy="1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218270" y="3563456"/>
            <a:ext cx="1320799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</a:pP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Décennies</a:t>
            </a:r>
            <a:endParaRPr lang="en-GB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 flipH="1" flipV="1">
            <a:off x="1744131" y="2408533"/>
            <a:ext cx="598433" cy="2181413"/>
          </a:xfrm>
          <a:prstGeom prst="curvedLeftArrow">
            <a:avLst>
              <a:gd name="adj1" fmla="val 68064"/>
              <a:gd name="adj2" fmla="val 139356"/>
              <a:gd name="adj3" fmla="val 66667"/>
            </a:avLst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960225" y="4388357"/>
            <a:ext cx="1164" cy="359997"/>
          </a:xfrm>
          <a:prstGeom prst="line">
            <a:avLst/>
          </a:prstGeom>
          <a:noFill/>
          <a:ln w="76200" cmpd="sng">
            <a:solidFill>
              <a:schemeClr val="accent2">
                <a:lumMod val="50000"/>
              </a:schemeClr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3" name="Grouper 30"/>
          <p:cNvGrpSpPr>
            <a:grpSpLocks/>
          </p:cNvGrpSpPr>
          <p:nvPr/>
        </p:nvGrpSpPr>
        <p:grpSpPr bwMode="auto">
          <a:xfrm>
            <a:off x="2451097" y="1637756"/>
            <a:ext cx="3295477" cy="1478660"/>
            <a:chOff x="2527300" y="2027238"/>
            <a:chExt cx="4494213" cy="1903412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5268913" y="3017838"/>
              <a:ext cx="1293812" cy="912812"/>
              <a:chOff x="3264" y="2016"/>
              <a:chExt cx="815" cy="575"/>
            </a:xfrm>
          </p:grpSpPr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3264" y="2016"/>
                <a:ext cx="816" cy="576"/>
              </a:xfrm>
              <a:prstGeom prst="ellipse">
                <a:avLst/>
              </a:prstGeom>
              <a:solidFill>
                <a:srgbClr val="FF0000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PSL+</a:t>
                </a:r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>
                <a:off x="3607" y="2016"/>
                <a:ext cx="86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H="1">
                <a:off x="3563" y="2592"/>
                <a:ext cx="4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2527300" y="2105025"/>
              <a:ext cx="4113213" cy="760413"/>
              <a:chOff x="1584" y="1488"/>
              <a:chExt cx="2591" cy="479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1584" y="1488"/>
                <a:ext cx="2592" cy="480"/>
              </a:xfrm>
              <a:prstGeom prst="ellipse">
                <a:avLst/>
              </a:prstGeom>
              <a:solidFill>
                <a:srgbClr val="3366FF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PSL-</a:t>
                </a: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 flipH="1">
                <a:off x="2604" y="1488"/>
                <a:ext cx="11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2675" y="1968"/>
                <a:ext cx="109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2754313" y="2943225"/>
              <a:ext cx="1293812" cy="912813"/>
              <a:chOff x="1680" y="2016"/>
              <a:chExt cx="815" cy="575"/>
            </a:xfrm>
          </p:grpSpPr>
          <p:sp>
            <p:nvSpPr>
              <p:cNvPr id="19" name="Oval 21"/>
              <p:cNvSpPr>
                <a:spLocks noChangeArrowheads="1"/>
              </p:cNvSpPr>
              <p:nvPr/>
            </p:nvSpPr>
            <p:spPr bwMode="auto">
              <a:xfrm>
                <a:off x="1680" y="2016"/>
                <a:ext cx="816" cy="576"/>
              </a:xfrm>
              <a:prstGeom prst="ellipse">
                <a:avLst/>
              </a:prstGeom>
              <a:solidFill>
                <a:srgbClr val="FF0000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PSL+</a:t>
                </a:r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2023" y="2016"/>
                <a:ext cx="86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1979" y="2592"/>
                <a:ext cx="4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3211513" y="2789238"/>
              <a:ext cx="3124200" cy="304800"/>
            </a:xfrm>
            <a:prstGeom prst="curvedDownArrow">
              <a:avLst>
                <a:gd name="adj1" fmla="val 199306"/>
                <a:gd name="adj2" fmla="val 408102"/>
                <a:gd name="adj3" fmla="val 33333"/>
              </a:avLst>
            </a:prstGeom>
            <a:solidFill>
              <a:srgbClr val="00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8" name="Connecteur droit 29"/>
            <p:cNvCxnSpPr>
              <a:cxnSpLocks noChangeShapeType="1"/>
            </p:cNvCxnSpPr>
            <p:nvPr/>
          </p:nvCxnSpPr>
          <p:spPr bwMode="auto">
            <a:xfrm>
              <a:off x="6640513" y="2027238"/>
              <a:ext cx="381000" cy="158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8" name="Connecteur droit 31"/>
          <p:cNvCxnSpPr>
            <a:cxnSpLocks noChangeShapeType="1"/>
          </p:cNvCxnSpPr>
          <p:nvPr/>
        </p:nvCxnSpPr>
        <p:spPr bwMode="auto">
          <a:xfrm>
            <a:off x="6130806" y="1366839"/>
            <a:ext cx="335252" cy="123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ZoneTexte 33"/>
          <p:cNvSpPr txBox="1">
            <a:spLocks noChangeArrowheads="1"/>
          </p:cNvSpPr>
          <p:nvPr/>
        </p:nvSpPr>
        <p:spPr bwMode="auto">
          <a:xfrm>
            <a:off x="6477117" y="1201209"/>
            <a:ext cx="13968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200" dirty="0">
                <a:solidFill>
                  <a:schemeClr val="tx1"/>
                </a:solidFill>
              </a:rPr>
              <a:t>: </a:t>
            </a:r>
            <a:r>
              <a:rPr lang="fr-FR" sz="1200" dirty="0" err="1">
                <a:solidFill>
                  <a:schemeClr val="tx1"/>
                </a:solidFill>
              </a:rPr>
              <a:t>Precipitation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0" name="ZoneTexte 33"/>
          <p:cNvSpPr txBox="1">
            <a:spLocks noChangeArrowheads="1"/>
          </p:cNvSpPr>
          <p:nvPr/>
        </p:nvSpPr>
        <p:spPr bwMode="auto">
          <a:xfrm>
            <a:off x="849313" y="1173394"/>
            <a:ext cx="13968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</a:rPr>
              <a:t>DJF SST,</a:t>
            </a:r>
          </a:p>
        </p:txBody>
      </p:sp>
    </p:spTree>
    <p:extLst>
      <p:ext uri="{BB962C8B-B14F-4D97-AF65-F5344CB8AC3E}">
        <p14:creationId xmlns:p14="http://schemas.microsoft.com/office/powerpoint/2010/main" val="180001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5620"/>
            <a:ext cx="4411323" cy="1336956"/>
          </a:xfrm>
        </p:spPr>
        <p:txBody>
          <a:bodyPr/>
          <a:lstStyle/>
          <a:p>
            <a:r>
              <a:rPr lang="fr-FR" sz="3200" dirty="0" smtClean="0"/>
              <a:t>Effet forçage solaire en Europe en été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41336"/>
            <a:ext cx="4240950" cy="19004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Structure de la réponse similaire dans modèle et données</a:t>
            </a:r>
          </a:p>
          <a:p>
            <a:r>
              <a:rPr lang="fr-FR" dirty="0" smtClean="0"/>
              <a:t>Rôle important joué par l’évapotranspiration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7" y="0"/>
            <a:ext cx="4487333" cy="31524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88" y="-5094"/>
            <a:ext cx="4698812" cy="6857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32907"/>
            <a:ext cx="4528123" cy="34199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86600" y="6606401"/>
            <a:ext cx="226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Swingedouw et al. (2012)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0940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5620"/>
            <a:ext cx="8881533" cy="815287"/>
          </a:xfrm>
        </p:spPr>
        <p:txBody>
          <a:bodyPr/>
          <a:lstStyle/>
          <a:p>
            <a:r>
              <a:rPr lang="fr-FR" sz="3200" dirty="0" smtClean="0"/>
              <a:t>Rôle de l’</a:t>
            </a:r>
            <a:r>
              <a:rPr lang="fr-FR" sz="3200" dirty="0"/>
              <a:t>é</a:t>
            </a:r>
            <a:r>
              <a:rPr lang="fr-FR" sz="3200" dirty="0" smtClean="0"/>
              <a:t>vapotranspiration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33" y="1684866"/>
            <a:ext cx="6620934" cy="4596699"/>
          </a:xfrm>
          <a:prstGeom prst="rect">
            <a:avLst/>
          </a:prstGeom>
        </p:spPr>
      </p:pic>
      <p:grpSp>
        <p:nvGrpSpPr>
          <p:cNvPr id="50" name="Grouper 49"/>
          <p:cNvGrpSpPr/>
          <p:nvPr/>
        </p:nvGrpSpPr>
        <p:grpSpPr>
          <a:xfrm>
            <a:off x="575733" y="1083733"/>
            <a:ext cx="8305800" cy="5494867"/>
            <a:chOff x="5689600" y="2753572"/>
            <a:chExt cx="4512733" cy="3384550"/>
          </a:xfrm>
        </p:grpSpPr>
        <p:pic>
          <p:nvPicPr>
            <p:cNvPr id="49" name="Image 48" descr="Diapositive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0" y="2753572"/>
              <a:ext cx="4512733" cy="33845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4000" y="3412066"/>
              <a:ext cx="1888067" cy="789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788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8955" y="-129500"/>
            <a:ext cx="8594725" cy="791193"/>
          </a:xfrm>
        </p:spPr>
        <p:txBody>
          <a:bodyPr/>
          <a:lstStyle/>
          <a:p>
            <a:r>
              <a:rPr lang="en-GB" sz="3200" dirty="0" smtClean="0"/>
              <a:t>Explication du hiatus? Qui </a:t>
            </a:r>
            <a:r>
              <a:rPr lang="en-GB" sz="3200" dirty="0" err="1" smtClean="0"/>
              <a:t>mène</a:t>
            </a:r>
            <a:r>
              <a:rPr lang="en-GB" sz="3200" dirty="0" smtClean="0"/>
              <a:t> la </a:t>
            </a:r>
            <a:r>
              <a:rPr lang="en-GB" sz="3200" dirty="0" err="1" smtClean="0"/>
              <a:t>danse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03" y="1659307"/>
            <a:ext cx="5550863" cy="418269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89" y="899533"/>
            <a:ext cx="2186528" cy="1519547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cxnSp>
        <p:nvCxnSpPr>
          <p:cNvPr id="21" name="Connecteur droit avec flèche 20"/>
          <p:cNvCxnSpPr/>
          <p:nvPr/>
        </p:nvCxnSpPr>
        <p:spPr>
          <a:xfrm flipV="1">
            <a:off x="5376333" y="2268907"/>
            <a:ext cx="1236133" cy="136329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5376333" y="2616201"/>
            <a:ext cx="1236133" cy="59451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>
              <a:rot lat="19038000" lon="18392745" rev="2736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er 17"/>
          <p:cNvGrpSpPr/>
          <p:nvPr/>
        </p:nvGrpSpPr>
        <p:grpSpPr>
          <a:xfrm>
            <a:off x="4656658" y="2268907"/>
            <a:ext cx="1752600" cy="821266"/>
            <a:chOff x="6536266" y="1676241"/>
            <a:chExt cx="1752600" cy="821266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6536266" y="1676241"/>
              <a:ext cx="1752600" cy="821266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cteur droit avec flèche 9"/>
            <p:cNvCxnSpPr>
              <a:stCxn id="8" idx="0"/>
            </p:cNvCxnSpPr>
            <p:nvPr/>
          </p:nvCxnSpPr>
          <p:spPr>
            <a:xfrm>
              <a:off x="7412566" y="1676241"/>
              <a:ext cx="139701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H="1">
              <a:off x="8284631" y="1989667"/>
              <a:ext cx="0" cy="10800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>
              <a:endCxn id="8" idx="2"/>
            </p:cNvCxnSpPr>
            <p:nvPr/>
          </p:nvCxnSpPr>
          <p:spPr>
            <a:xfrm flipH="1">
              <a:off x="7412566" y="2497507"/>
              <a:ext cx="82549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endCxn id="8" idx="1"/>
            </p:cNvCxnSpPr>
            <p:nvPr/>
          </p:nvCxnSpPr>
          <p:spPr>
            <a:xfrm flipH="1" flipV="1">
              <a:off x="6536266" y="2086874"/>
              <a:ext cx="1" cy="55193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avec flèche 5"/>
          <p:cNvCxnSpPr/>
          <p:nvPr/>
        </p:nvCxnSpPr>
        <p:spPr>
          <a:xfrm flipH="1">
            <a:off x="4224863" y="3115733"/>
            <a:ext cx="1625601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07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94236"/>
            <a:ext cx="8966200" cy="963988"/>
          </a:xfrm>
        </p:spPr>
        <p:txBody>
          <a:bodyPr/>
          <a:lstStyle/>
          <a:p>
            <a:r>
              <a:rPr lang="en-GB" sz="3200" dirty="0" smtClean="0"/>
              <a:t>Variations circulation thermohaline (THC)</a:t>
            </a:r>
            <a:endParaRPr lang="en-GB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1" y="1065577"/>
            <a:ext cx="4319989" cy="41527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916173"/>
            <a:ext cx="4597400" cy="3267952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0" y="3479800"/>
            <a:ext cx="9144000" cy="3151888"/>
            <a:chOff x="0" y="3479800"/>
            <a:chExt cx="9144000" cy="3151888"/>
          </a:xfrm>
        </p:grpSpPr>
        <p:grpSp>
          <p:nvGrpSpPr>
            <p:cNvPr id="22" name="Grouper 21"/>
            <p:cNvGrpSpPr/>
            <p:nvPr/>
          </p:nvGrpSpPr>
          <p:grpSpPr>
            <a:xfrm>
              <a:off x="0" y="3479800"/>
              <a:ext cx="9144000" cy="3151888"/>
              <a:chOff x="0" y="3479800"/>
              <a:chExt cx="9144000" cy="3151888"/>
            </a:xfrm>
          </p:grpSpPr>
          <p:grpSp>
            <p:nvGrpSpPr>
              <p:cNvPr id="13" name="Grouper 12"/>
              <p:cNvGrpSpPr/>
              <p:nvPr/>
            </p:nvGrpSpPr>
            <p:grpSpPr>
              <a:xfrm>
                <a:off x="0" y="4414500"/>
                <a:ext cx="9144000" cy="2217188"/>
                <a:chOff x="0" y="4414500"/>
                <a:chExt cx="9144000" cy="2217188"/>
              </a:xfrm>
            </p:grpSpPr>
            <p:pic>
              <p:nvPicPr>
                <p:cNvPr id="11" name="Image 1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4483100"/>
                  <a:ext cx="4711698" cy="2064788"/>
                </a:xfrm>
                <a:prstGeom prst="rect">
                  <a:avLst/>
                </a:prstGeom>
              </p:spPr>
            </p:pic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11698" y="4414500"/>
                  <a:ext cx="4432302" cy="2217188"/>
                </a:xfrm>
                <a:prstGeom prst="rect">
                  <a:avLst/>
                </a:prstGeom>
              </p:spPr>
            </p:pic>
          </p:grpSp>
          <p:cxnSp>
            <p:nvCxnSpPr>
              <p:cNvPr id="15" name="Connecteur droit 14"/>
              <p:cNvCxnSpPr/>
              <p:nvPr/>
            </p:nvCxnSpPr>
            <p:spPr>
              <a:xfrm>
                <a:off x="927100" y="4711700"/>
                <a:ext cx="914400" cy="9144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flipV="1">
                <a:off x="228600" y="3479800"/>
                <a:ext cx="698500" cy="199390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 flipV="1">
                <a:off x="2743200" y="3848100"/>
                <a:ext cx="1536700" cy="162560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necteur droit 13"/>
            <p:cNvCxnSpPr/>
            <p:nvPr/>
          </p:nvCxnSpPr>
          <p:spPr>
            <a:xfrm flipV="1">
              <a:off x="8966200" y="3592694"/>
              <a:ext cx="177800" cy="105550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5207000" y="3592694"/>
              <a:ext cx="3263899" cy="105550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8470899" y="3587055"/>
              <a:ext cx="673101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diamond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190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180" y="-243408"/>
            <a:ext cx="8042276" cy="1017168"/>
          </a:xfrm>
        </p:spPr>
        <p:txBody>
          <a:bodyPr/>
          <a:lstStyle/>
          <a:p>
            <a:r>
              <a:rPr lang="en-GB" sz="4000" dirty="0" err="1" smtClean="0"/>
              <a:t>Variabilité</a:t>
            </a:r>
            <a:r>
              <a:rPr lang="en-GB" sz="4000" dirty="0" smtClean="0"/>
              <a:t> en </a:t>
            </a:r>
            <a:r>
              <a:rPr lang="en-GB" sz="4000" dirty="0" err="1" smtClean="0"/>
              <a:t>Atlantique</a:t>
            </a:r>
            <a:r>
              <a:rPr lang="en-GB" sz="4000" dirty="0" smtClean="0"/>
              <a:t> Nord</a:t>
            </a:r>
            <a:endParaRPr lang="en-GB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558" y="980298"/>
            <a:ext cx="2552440" cy="2273982"/>
          </a:xfrm>
          <a:prstGeom prst="rect">
            <a:avLst/>
          </a:prstGeom>
        </p:spPr>
      </p:pic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481782" y="902829"/>
            <a:ext cx="4463999" cy="2703633"/>
            <a:chOff x="418280" y="902828"/>
            <a:chExt cx="4757985" cy="2808000"/>
          </a:xfrm>
        </p:grpSpPr>
        <p:pic>
          <p:nvPicPr>
            <p:cNvPr id="9" name="Image 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280" y="902828"/>
              <a:ext cx="4320000" cy="280800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418280" y="924378"/>
              <a:ext cx="47579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Atlantic Multi-decadal Oscillation (AMO)</a:t>
              </a:r>
              <a:endParaRPr lang="en-GB" sz="1400" dirty="0"/>
            </a:p>
          </p:txBody>
        </p:sp>
      </p:grpSp>
      <p:grpSp>
        <p:nvGrpSpPr>
          <p:cNvPr id="45" name="Grouper 44"/>
          <p:cNvGrpSpPr/>
          <p:nvPr/>
        </p:nvGrpSpPr>
        <p:grpSpPr>
          <a:xfrm>
            <a:off x="-241297" y="1302466"/>
            <a:ext cx="4859995" cy="5542834"/>
            <a:chOff x="-241297" y="1302466"/>
            <a:chExt cx="4859995" cy="554283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1297" y="4013200"/>
              <a:ext cx="4859995" cy="28321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622553" y="1310087"/>
              <a:ext cx="622297" cy="190609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1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 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21050" y="1310087"/>
              <a:ext cx="622297" cy="1906093"/>
            </a:xfrm>
            <a:prstGeom prst="rect">
              <a:avLst/>
            </a:prstGeom>
            <a:solidFill>
              <a:schemeClr val="bg2">
                <a:lumMod val="75000"/>
                <a:alpha val="1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96402" y="1302466"/>
              <a:ext cx="287600" cy="190609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1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 </a:t>
              </a:r>
              <a:endParaRPr lang="en-GB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0" y="3656568"/>
              <a:ext cx="4618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Température</a:t>
              </a:r>
              <a:endParaRPr lang="en-GB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284001" y="3624302"/>
            <a:ext cx="5037802" cy="3233697"/>
            <a:chOff x="4284001" y="3624302"/>
            <a:chExt cx="5037802" cy="3233697"/>
          </a:xfrm>
        </p:grpSpPr>
        <p:grpSp>
          <p:nvGrpSpPr>
            <p:cNvPr id="15" name="Grouper 14"/>
            <p:cNvGrpSpPr/>
            <p:nvPr/>
          </p:nvGrpSpPr>
          <p:grpSpPr>
            <a:xfrm>
              <a:off x="4284001" y="3624302"/>
              <a:ext cx="4859999" cy="3233697"/>
              <a:chOff x="4284001" y="3624302"/>
              <a:chExt cx="4859999" cy="3233697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4001" y="4013200"/>
                <a:ext cx="4859999" cy="2844799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4618698" y="3624302"/>
                <a:ext cx="452530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err="1" smtClean="0"/>
                  <a:t>Précipitation</a:t>
                </a:r>
                <a:endParaRPr lang="en-GB" dirty="0"/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7509937" y="3716867"/>
              <a:ext cx="1811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Sutton et al. (2012)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968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Grouper 17"/>
          <p:cNvGrpSpPr>
            <a:grpSpLocks/>
          </p:cNvGrpSpPr>
          <p:nvPr/>
        </p:nvGrpSpPr>
        <p:grpSpPr bwMode="auto">
          <a:xfrm>
            <a:off x="701280" y="1578406"/>
            <a:ext cx="7672320" cy="5279594"/>
            <a:chOff x="773130" y="1739831"/>
            <a:chExt cx="8458182" cy="5819844"/>
          </a:xfrm>
        </p:grpSpPr>
        <p:pic>
          <p:nvPicPr>
            <p:cNvPr id="25605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30" y="1739831"/>
              <a:ext cx="8458182" cy="5819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ZoneTexte 12"/>
            <p:cNvSpPr txBox="1">
              <a:spLocks noChangeArrowheads="1"/>
            </p:cNvSpPr>
            <p:nvPr/>
          </p:nvSpPr>
          <p:spPr bwMode="auto">
            <a:xfrm>
              <a:off x="2678112" y="1916127"/>
              <a:ext cx="5181600" cy="744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lnSpc>
                  <a:spcPts val="4863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lnSpc>
                  <a:spcPts val="4863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ts val="4863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ts val="4863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fr-FR" sz="1300" b="1">
                  <a:solidFill>
                    <a:schemeClr val="tx1"/>
                  </a:solidFill>
                </a:rPr>
                <a:t>AMO index</a:t>
              </a:r>
            </a:p>
            <a:p>
              <a:pPr>
                <a:lnSpc>
                  <a:spcPct val="150000"/>
                </a:lnSpc>
              </a:pPr>
              <a:r>
                <a:rPr lang="fr-FR" sz="1300" b="1">
                  <a:solidFill>
                    <a:schemeClr val="tx1"/>
                  </a:solidFill>
                </a:rPr>
                <a:t>Température moyenne sur 30 stations représentatives en France</a:t>
              </a:r>
            </a:p>
          </p:txBody>
        </p:sp>
        <p:cxnSp>
          <p:nvCxnSpPr>
            <p:cNvPr id="25607" name="Connecteur droit 14"/>
            <p:cNvCxnSpPr>
              <a:cxnSpLocks noChangeShapeType="1"/>
            </p:cNvCxnSpPr>
            <p:nvPr/>
          </p:nvCxnSpPr>
          <p:spPr bwMode="auto">
            <a:xfrm>
              <a:off x="2220912" y="2179637"/>
              <a:ext cx="457200" cy="1588"/>
            </a:xfrm>
            <a:prstGeom prst="line">
              <a:avLst/>
            </a:prstGeom>
            <a:noFill/>
            <a:ln w="63500">
              <a:solidFill>
                <a:srgbClr val="F265E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08" name="Connecteur droit 16"/>
            <p:cNvCxnSpPr>
              <a:cxnSpLocks noChangeShapeType="1"/>
            </p:cNvCxnSpPr>
            <p:nvPr/>
          </p:nvCxnSpPr>
          <p:spPr bwMode="auto">
            <a:xfrm>
              <a:off x="2220912" y="2482849"/>
              <a:ext cx="457200" cy="1588"/>
            </a:xfrm>
            <a:prstGeom prst="line">
              <a:avLst/>
            </a:prstGeom>
            <a:noFill/>
            <a:ln w="635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04" name="ZoneTexte 7"/>
          <p:cNvSpPr txBox="1">
            <a:spLocks noChangeArrowheads="1"/>
          </p:cNvSpPr>
          <p:nvPr/>
        </p:nvSpPr>
        <p:spPr bwMode="auto">
          <a:xfrm>
            <a:off x="6645600" y="6565650"/>
            <a:ext cx="2211840" cy="25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100">
                <a:solidFill>
                  <a:schemeClr val="tx1"/>
                </a:solidFill>
              </a:rPr>
              <a:t>Figure de Christophe Cassou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04026" y="265176"/>
            <a:ext cx="8042276" cy="1017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AMO et </a:t>
            </a:r>
            <a:r>
              <a:rPr lang="en-GB" sz="4000" dirty="0" err="1" smtClean="0"/>
              <a:t>climat</a:t>
            </a:r>
            <a:r>
              <a:rPr lang="en-GB" sz="4000" dirty="0" smtClean="0"/>
              <a:t> en France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706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186" name="Group 2"/>
          <p:cNvGrpSpPr>
            <a:grpSpLocks/>
          </p:cNvGrpSpPr>
          <p:nvPr/>
        </p:nvGrpSpPr>
        <p:grpSpPr bwMode="auto">
          <a:xfrm>
            <a:off x="1476375" y="3974800"/>
            <a:ext cx="7303058" cy="2898039"/>
            <a:chOff x="930" y="2376"/>
            <a:chExt cx="4600" cy="1825"/>
          </a:xfrm>
        </p:grpSpPr>
        <p:pic>
          <p:nvPicPr>
            <p:cNvPr id="477187" name="Picture 3" descr="NAO-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" t="10344" r="6813"/>
            <a:stretch>
              <a:fillRect/>
            </a:stretch>
          </p:blipFill>
          <p:spPr bwMode="auto">
            <a:xfrm>
              <a:off x="930" y="2376"/>
              <a:ext cx="1815" cy="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7188" name="Text Box 4"/>
            <p:cNvSpPr txBox="1">
              <a:spLocks noChangeArrowheads="1"/>
            </p:cNvSpPr>
            <p:nvPr/>
          </p:nvSpPr>
          <p:spPr bwMode="auto">
            <a:xfrm>
              <a:off x="1998" y="3420"/>
              <a:ext cx="405" cy="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160" tIns="50580" rIns="101160" bIns="50580">
              <a:spAutoFit/>
            </a:bodyPr>
            <a:lstStyle>
              <a:lvl1pPr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6413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11238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17650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22475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796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368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940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512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000"/>
                <a:t>Phase -</a:t>
              </a:r>
            </a:p>
          </p:txBody>
        </p:sp>
        <p:pic>
          <p:nvPicPr>
            <p:cNvPr id="477189" name="Picture 5" descr="cwb_film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" y="2449"/>
              <a:ext cx="1740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7190" name="Text Box 6"/>
            <p:cNvSpPr txBox="1">
              <a:spLocks noChangeArrowheads="1"/>
            </p:cNvSpPr>
            <p:nvPr/>
          </p:nvSpPr>
          <p:spPr bwMode="auto">
            <a:xfrm>
              <a:off x="4785" y="3195"/>
              <a:ext cx="745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160" tIns="50580" rIns="101160" bIns="50580">
              <a:spAutoFit/>
            </a:bodyPr>
            <a:lstStyle>
              <a:lvl1pPr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6413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11238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17650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22475" defTabSz="10112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796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368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940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51275" defTabSz="10112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>
                  <a:latin typeface="Helvetica" charset="0"/>
                </a:rPr>
                <a:t>Déferlement</a:t>
              </a:r>
            </a:p>
            <a:p>
              <a:pPr eaLnBrk="1" hangingPunct="1"/>
              <a:r>
                <a:rPr lang="fr-FR" sz="1400">
                  <a:latin typeface="Helvetica" charset="0"/>
                </a:rPr>
                <a:t>cyclonique</a:t>
              </a:r>
            </a:p>
          </p:txBody>
        </p:sp>
      </p:grpSp>
      <p:sp>
        <p:nvSpPr>
          <p:cNvPr id="477195" name="Text Box 11"/>
          <p:cNvSpPr txBox="1">
            <a:spLocks noChangeArrowheads="1"/>
          </p:cNvSpPr>
          <p:nvPr/>
        </p:nvSpPr>
        <p:spPr bwMode="auto">
          <a:xfrm>
            <a:off x="302559" y="6006690"/>
            <a:ext cx="184897" cy="3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6413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11238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7650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475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6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8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40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12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400">
              <a:latin typeface="Helvetica" charset="0"/>
            </a:endParaRPr>
          </a:p>
        </p:txBody>
      </p:sp>
      <p:pic>
        <p:nvPicPr>
          <p:cNvPr id="477196" name="NAOanim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1053157"/>
            <a:ext cx="2865904" cy="28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7197" name="Text Box 13"/>
          <p:cNvSpPr txBox="1">
            <a:spLocks noChangeArrowheads="1"/>
          </p:cNvSpPr>
          <p:nvPr/>
        </p:nvSpPr>
        <p:spPr bwMode="auto">
          <a:xfrm>
            <a:off x="3276321" y="2625150"/>
            <a:ext cx="675154" cy="2550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6413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11238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7650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475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6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8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40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12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000"/>
              <a:t>Phase +</a:t>
            </a:r>
          </a:p>
        </p:txBody>
      </p:sp>
      <p:sp>
        <p:nvSpPr>
          <p:cNvPr id="477201" name="Text Box 17"/>
          <p:cNvSpPr txBox="1">
            <a:spLocks noChangeArrowheads="1"/>
          </p:cNvSpPr>
          <p:nvPr/>
        </p:nvSpPr>
        <p:spPr bwMode="auto">
          <a:xfrm>
            <a:off x="610721" y="1039683"/>
            <a:ext cx="1056725" cy="4616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6413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11238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7650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475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6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8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40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12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latin typeface="Helvetica" charset="0"/>
              </a:rPr>
              <a:t>Climat</a:t>
            </a:r>
          </a:p>
        </p:txBody>
      </p:sp>
      <p:sp>
        <p:nvSpPr>
          <p:cNvPr id="477202" name="Text Box 18"/>
          <p:cNvSpPr txBox="1">
            <a:spLocks noChangeArrowheads="1"/>
          </p:cNvSpPr>
          <p:nvPr/>
        </p:nvSpPr>
        <p:spPr bwMode="auto">
          <a:xfrm>
            <a:off x="7600390" y="1039683"/>
            <a:ext cx="1075765" cy="467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6413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11238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7650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475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6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8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40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12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latin typeface="Helvetica" charset="0"/>
              </a:rPr>
              <a:t>Météo</a:t>
            </a:r>
          </a:p>
        </p:txBody>
      </p:sp>
      <p:sp>
        <p:nvSpPr>
          <p:cNvPr id="477203" name="Text Box 19"/>
          <p:cNvSpPr txBox="1">
            <a:spLocks noChangeArrowheads="1"/>
          </p:cNvSpPr>
          <p:nvPr/>
        </p:nvSpPr>
        <p:spPr bwMode="auto">
          <a:xfrm>
            <a:off x="7524750" y="2263267"/>
            <a:ext cx="1322436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6413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11238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7650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475" defTabSz="1011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6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8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40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1275" defTabSz="1011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latin typeface="Helvetica" charset="0"/>
              </a:rPr>
              <a:t>Déferlement</a:t>
            </a:r>
          </a:p>
          <a:p>
            <a:pPr eaLnBrk="1" hangingPunct="1"/>
            <a:r>
              <a:rPr lang="fr-FR" sz="1400">
                <a:latin typeface="Helvetica" charset="0"/>
              </a:rPr>
              <a:t>anticyclonique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err="1" smtClean="0"/>
              <a:t>L’oscillation</a:t>
            </a:r>
            <a:r>
              <a:rPr lang="en-GB" sz="3600" dirty="0" smtClean="0"/>
              <a:t> Nord </a:t>
            </a:r>
            <a:r>
              <a:rPr lang="en-GB" sz="3600" dirty="0" err="1" smtClean="0"/>
              <a:t>Atlantique</a:t>
            </a:r>
            <a:r>
              <a:rPr lang="en-GB" sz="3600" dirty="0" smtClean="0"/>
              <a:t> (NAO)</a:t>
            </a:r>
            <a:endParaRPr lang="en-GB" sz="3600" dirty="0"/>
          </a:p>
        </p:txBody>
      </p:sp>
      <p:pic>
        <p:nvPicPr>
          <p:cNvPr id="477199" name="Picture 15" descr="awb2_fil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13" y="968492"/>
            <a:ext cx="2762250" cy="28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 flipV="1">
            <a:off x="8966200" y="3592694"/>
            <a:ext cx="177800" cy="105550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4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7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7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196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719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17987</TotalTime>
  <Words>1126</Words>
  <Application>Microsoft Macintosh PowerPoint</Application>
  <PresentationFormat>Présentation à l'écran (4:3)</PresentationFormat>
  <Paragraphs>193</Paragraphs>
  <Slides>43</Slides>
  <Notes>10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5" baseType="lpstr">
      <vt:lpstr>Brise</vt:lpstr>
      <vt:lpstr>Équation</vt:lpstr>
      <vt:lpstr>Changement et variabilité climatique décennale à centennale</vt:lpstr>
      <vt:lpstr>Présentation PowerPoint</vt:lpstr>
      <vt:lpstr>Un plateau de température ?</vt:lpstr>
      <vt:lpstr>Hiatus &amp; Modèles</vt:lpstr>
      <vt:lpstr>Explication du hiatus? Qui mène la danse </vt:lpstr>
      <vt:lpstr>Variations circulation thermohaline (THC)</vt:lpstr>
      <vt:lpstr>Variabilité en Atlantique Nord</vt:lpstr>
      <vt:lpstr>Présentation PowerPoint</vt:lpstr>
      <vt:lpstr>Présentation PowerPoint</vt:lpstr>
      <vt:lpstr>Présentation PowerPoint</vt:lpstr>
      <vt:lpstr>Régimes de temps</vt:lpstr>
      <vt:lpstr>Variabilité naturelle et incertitude</vt:lpstr>
      <vt:lpstr>Présentation PowerPoint</vt:lpstr>
      <vt:lpstr>Prévisibilité décennale</vt:lpstr>
      <vt:lpstr>Performance prévision décennale</vt:lpstr>
      <vt:lpstr>Outils et données utilisés</vt:lpstr>
      <vt:lpstr>Impact de la fonte du   Groenland sur le climat</vt:lpstr>
      <vt:lpstr>Observations récentes</vt:lpstr>
      <vt:lpstr>Impact de la fonte future du Groenland</vt:lpstr>
      <vt:lpstr>Impact climatique d’un arrêt de THC</vt:lpstr>
      <vt:lpstr>Devenir de la circulation thermohaline</vt:lpstr>
      <vt:lpstr>Différents modèles</vt:lpstr>
      <vt:lpstr>Le dernier millénaire</vt:lpstr>
      <vt:lpstr>Impact du forçage solaire sur la NAO</vt:lpstr>
      <vt:lpstr>Recontruction NAO</vt:lpstr>
      <vt:lpstr>Réponse de la NAO aux éruptions volcaniques</vt:lpstr>
      <vt:lpstr>Variabilité décennale</vt:lpstr>
      <vt:lpstr>Les dernières décennies</vt:lpstr>
      <vt:lpstr>Interférence</vt:lpstr>
      <vt:lpstr>Conclusions</vt:lpstr>
      <vt:lpstr>Merci ! </vt:lpstr>
      <vt:lpstr>Prévisions décennales à l’échelle globale</vt:lpstr>
      <vt:lpstr>Prévisions décennales de l’AMO</vt:lpstr>
      <vt:lpstr>Validation mécanismes ? </vt:lpstr>
      <vt:lpstr>Validation mécanismes ? </vt:lpstr>
      <vt:lpstr>Validation CMIP5 ?</vt:lpstr>
      <vt:lpstr>Validation dans observations salinité in situ</vt:lpstr>
      <vt:lpstr>Projections</vt:lpstr>
      <vt:lpstr>Projection de précipitations</vt:lpstr>
      <vt:lpstr>Regionalisation</vt:lpstr>
      <vt:lpstr>Téléconnection tropiques-extratropiques</vt:lpstr>
      <vt:lpstr>Effet forçage solaire en Europe en été</vt:lpstr>
      <vt:lpstr>Rôle de l’évapotranspiration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Swingedouw</dc:creator>
  <cp:lastModifiedBy>Didier Swingedouw</cp:lastModifiedBy>
  <cp:revision>146</cp:revision>
  <dcterms:created xsi:type="dcterms:W3CDTF">2012-09-21T18:31:17Z</dcterms:created>
  <dcterms:modified xsi:type="dcterms:W3CDTF">2014-12-02T10:17:15Z</dcterms:modified>
</cp:coreProperties>
</file>