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2" r:id="rId3"/>
    <p:sldId id="353" r:id="rId4"/>
    <p:sldId id="293" r:id="rId5"/>
    <p:sldId id="314" r:id="rId6"/>
    <p:sldId id="295" r:id="rId7"/>
    <p:sldId id="291" r:id="rId8"/>
    <p:sldId id="350" r:id="rId9"/>
    <p:sldId id="301" r:id="rId10"/>
    <p:sldId id="290" r:id="rId11"/>
    <p:sldId id="299" r:id="rId12"/>
    <p:sldId id="292" r:id="rId13"/>
    <p:sldId id="316" r:id="rId14"/>
    <p:sldId id="267" r:id="rId15"/>
    <p:sldId id="354" r:id="rId16"/>
    <p:sldId id="304" r:id="rId17"/>
    <p:sldId id="317" r:id="rId18"/>
    <p:sldId id="302" r:id="rId19"/>
    <p:sldId id="297" r:id="rId20"/>
    <p:sldId id="308" r:id="rId21"/>
    <p:sldId id="355" r:id="rId22"/>
    <p:sldId id="356" r:id="rId23"/>
    <p:sldId id="357" r:id="rId24"/>
    <p:sldId id="358" r:id="rId25"/>
    <p:sldId id="359" r:id="rId26"/>
    <p:sldId id="360" r:id="rId27"/>
    <p:sldId id="361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E8"/>
    <a:srgbClr val="D52CD2"/>
    <a:srgbClr val="1CD13D"/>
    <a:srgbClr val="FF3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93740" autoAdjust="0"/>
  </p:normalViewPr>
  <p:slideViewPr>
    <p:cSldViewPr snapToObjects="1">
      <p:cViewPr>
        <p:scale>
          <a:sx n="100" d="100"/>
          <a:sy n="100" d="100"/>
        </p:scale>
        <p:origin x="-135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F13C-C375-6B47-B84E-9445D3684A65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40DF-12E0-A245-8AB1-608DAB6A11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5325"/>
            <a:ext cx="4567237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10DC6B-C74B-5248-A131-281D1A226146}" type="datetimeFigureOut">
              <a:rPr lang="fr-FR" smtClean="0"/>
              <a:pPr/>
              <a:t>03/09/12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9650" y="1469390"/>
            <a:ext cx="6360702" cy="2607682"/>
          </a:xfrm>
        </p:spPr>
        <p:txBody>
          <a:bodyPr>
            <a:noAutofit/>
          </a:bodyPr>
          <a:lstStyle/>
          <a:p>
            <a:r>
              <a:rPr lang="fr-FR" sz="3200" b="1" dirty="0"/>
              <a:t>Initialisation et prévisibilité de la circulation océanique </a:t>
            </a:r>
            <a:r>
              <a:rPr lang="fr-FR" sz="3200" b="1" dirty="0" smtClean="0"/>
              <a:t>dans l’Atlantique </a:t>
            </a:r>
            <a:r>
              <a:rPr lang="fr-FR" sz="3200" b="1" dirty="0"/>
              <a:t>lors des 50 dernières années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47664" y="5104647"/>
            <a:ext cx="5976664" cy="91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Didier </a:t>
            </a:r>
            <a:r>
              <a:rPr lang="fr-FR" sz="2400" b="1" dirty="0" smtClean="0"/>
              <a:t>Swingedouw, </a:t>
            </a:r>
            <a:r>
              <a:rPr lang="fr-FR" sz="2400" dirty="0" smtClean="0"/>
              <a:t>Juliette Mignot, Sonia Labetoulle</a:t>
            </a:r>
            <a:r>
              <a:rPr lang="fr-FR" sz="2400" dirty="0"/>
              <a:t>, Eric </a:t>
            </a:r>
            <a:r>
              <a:rPr lang="fr-FR" sz="2400" dirty="0" smtClean="0"/>
              <a:t>Guilyardi, Gurvan Madec, Aurélie Persechino, Romain Escudier, Jérôme Servonnat</a:t>
            </a:r>
          </a:p>
        </p:txBody>
      </p:sp>
      <p:pic>
        <p:nvPicPr>
          <p:cNvPr id="8" name="Image 7" descr="Logo_LS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2701"/>
            <a:ext cx="1968500" cy="987030"/>
          </a:xfrm>
          <a:prstGeom prst="rect">
            <a:avLst/>
          </a:prstGeom>
        </p:spPr>
      </p:pic>
      <p:pic>
        <p:nvPicPr>
          <p:cNvPr id="9" name="Image 8" descr="IPS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1346200" cy="1143426"/>
          </a:xfrm>
          <a:prstGeom prst="rect">
            <a:avLst/>
          </a:prstGeom>
        </p:spPr>
      </p:pic>
      <p:pic>
        <p:nvPicPr>
          <p:cNvPr id="10" name="Image 9" descr="CNRSfr-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88901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27" y="-411088"/>
            <a:ext cx="3972209" cy="1895872"/>
          </a:xfrm>
        </p:spPr>
        <p:txBody>
          <a:bodyPr/>
          <a:lstStyle/>
          <a:p>
            <a:r>
              <a:rPr lang="fr-FR" sz="3200" dirty="0" smtClean="0"/>
              <a:t>Un cycle à 20 ans dans les mers nordiques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988841"/>
            <a:ext cx="4176464" cy="3960439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130 ans de données SST HadISST </a:t>
            </a:r>
            <a:r>
              <a:rPr lang="fr-FR" sz="2000" dirty="0" err="1" smtClean="0"/>
              <a:t>detrendées</a:t>
            </a:r>
            <a:r>
              <a:rPr lang="fr-FR" sz="2000" dirty="0" smtClean="0"/>
              <a:t> en DJF</a:t>
            </a:r>
          </a:p>
          <a:p>
            <a:r>
              <a:rPr lang="fr-FR" sz="2000" dirty="0" smtClean="0"/>
              <a:t>Ondelettes révèlent l’existence d’une périodicité préférentielle à 20 ans</a:t>
            </a:r>
          </a:p>
          <a:p>
            <a:r>
              <a:rPr lang="fr-FR" sz="2000" dirty="0" smtClean="0"/>
              <a:t>La périodicité à 20 ans du modèle en accord avec diverses observations et reconstructions</a:t>
            </a:r>
          </a:p>
          <a:p>
            <a:r>
              <a:rPr lang="fr-FR" sz="2000" dirty="0" smtClean="0"/>
              <a:t>Etape n</a:t>
            </a:r>
            <a:r>
              <a:rPr lang="fr-FR" sz="2000" baseline="30000" dirty="0" smtClean="0"/>
              <a:t>o</a:t>
            </a:r>
            <a:r>
              <a:rPr lang="fr-FR" sz="2000" dirty="0" smtClean="0"/>
              <a:t>2 : peut on </a:t>
            </a:r>
            <a:r>
              <a:rPr lang="fr-FR" sz="2000" dirty="0" err="1" smtClean="0"/>
              <a:t>phaser</a:t>
            </a:r>
            <a:r>
              <a:rPr lang="fr-FR" sz="2000" dirty="0" smtClean="0"/>
              <a:t> le modèle avec ce cycle observé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632"/>
            <a:ext cx="5004048" cy="67413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460432" y="4797152"/>
            <a:ext cx="576064" cy="576064"/>
          </a:xfrm>
          <a:prstGeom prst="ellipse">
            <a:avLst/>
          </a:prstGeom>
          <a:noFill/>
          <a:ln w="63500">
            <a:solidFill>
              <a:srgbClr val="244A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04048" y="116632"/>
            <a:ext cx="3600400" cy="2880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DJF SST in GIN </a:t>
            </a:r>
            <a:r>
              <a:rPr lang="fr-FR" sz="1600" dirty="0" err="1" smtClean="0">
                <a:solidFill>
                  <a:srgbClr val="000000"/>
                </a:solidFill>
              </a:rPr>
              <a:t>Seas</a:t>
            </a:r>
            <a:r>
              <a:rPr lang="fr-FR" sz="1600" dirty="0" smtClean="0">
                <a:solidFill>
                  <a:srgbClr val="000000"/>
                </a:solidFill>
              </a:rPr>
              <a:t> (</a:t>
            </a:r>
            <a:r>
              <a:rPr lang="fr-FR" sz="1600" dirty="0" err="1" smtClean="0">
                <a:solidFill>
                  <a:srgbClr val="000000"/>
                </a:solidFill>
              </a:rPr>
              <a:t>HadISST</a:t>
            </a:r>
            <a:r>
              <a:rPr lang="fr-FR" sz="1600" dirty="0" smtClean="0">
                <a:solidFill>
                  <a:srgbClr val="000000"/>
                </a:solidFill>
              </a:rPr>
              <a:t>)</a:t>
            </a: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9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4" y="76200"/>
            <a:ext cx="8042276" cy="959224"/>
          </a:xfrm>
        </p:spPr>
        <p:txBody>
          <a:bodyPr/>
          <a:lstStyle/>
          <a:p>
            <a:r>
              <a:rPr lang="fr-FR" dirty="0" smtClean="0"/>
              <a:t>Protocole expérimental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61950" y="5029200"/>
            <a:ext cx="93535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496" y="2204864"/>
            <a:ext cx="4680520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Initialisation de  IPSL-CM5 avec des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anomalies de SST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(Reynolds et al. 2007) sur la période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1949-2005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nudged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d’une des simulations initialisées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lance tous les 5 ans des simulations libres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comparer avec des simulations historiques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(avec le forçage radiatif) et de contrôle (sans)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09304"/>
            <a:ext cx="4283968" cy="3360258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5796580" y="2636912"/>
            <a:ext cx="3421896" cy="3753708"/>
            <a:chOff x="6084168" y="2636912"/>
            <a:chExt cx="3134308" cy="3753708"/>
          </a:xfrm>
        </p:grpSpPr>
        <p:sp>
          <p:nvSpPr>
            <p:cNvPr id="8" name="Rectangle 7"/>
            <p:cNvSpPr/>
            <p:nvPr/>
          </p:nvSpPr>
          <p:spPr>
            <a:xfrm>
              <a:off x="8100392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6516216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7596336" y="5517232"/>
              <a:ext cx="0" cy="5853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172400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084168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Agung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020276" y="60212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El Chichon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028384" y="5733256"/>
              <a:ext cx="119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Pinatubo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821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99" y="0"/>
            <a:ext cx="4882583" cy="6876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19836"/>
            <a:ext cx="4296399" cy="1552980"/>
          </a:xfrm>
        </p:spPr>
        <p:txBody>
          <a:bodyPr/>
          <a:lstStyle/>
          <a:p>
            <a:r>
              <a:rPr lang="fr-FR" sz="3600" dirty="0" smtClean="0"/>
              <a:t>Initialisation de la circulation de retournement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8039000" y="332656"/>
            <a:ext cx="349424" cy="619268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86872" y="325606"/>
            <a:ext cx="349424" cy="6199738"/>
          </a:xfrm>
          <a:prstGeom prst="rect">
            <a:avLst/>
          </a:prstGeom>
          <a:solidFill>
            <a:srgbClr val="FF90E8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2204864"/>
            <a:ext cx="4099220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de la circulation de retournement à partir des données hydrographiques NODC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Huck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2008)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Ensemble de 5 membres de simulations historiques et de contrôle (sans forçage radiatif)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 à partir de 1975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040" y="47667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Obs. (</a:t>
            </a:r>
            <a:r>
              <a:rPr lang="fr-FR" sz="1200" b="1" dirty="0" err="1" smtClean="0">
                <a:solidFill>
                  <a:srgbClr val="FF0000"/>
                </a:solidFill>
              </a:rPr>
              <a:t>Huck</a:t>
            </a:r>
            <a:r>
              <a:rPr lang="fr-FR" sz="1200" b="1" dirty="0" smtClean="0">
                <a:solidFill>
                  <a:srgbClr val="FF0000"/>
                </a:solidFill>
              </a:rPr>
              <a:t> et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3501008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Historique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8024" y="404664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Reconstruction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8024" y="2060848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Initialisé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5085184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Contrôle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176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6" y="147828"/>
            <a:ext cx="4231063" cy="1336956"/>
          </a:xfrm>
        </p:spPr>
        <p:txBody>
          <a:bodyPr/>
          <a:lstStyle/>
          <a:p>
            <a:r>
              <a:rPr lang="fr-FR" sz="3600" dirty="0" smtClean="0"/>
              <a:t>Réponse des sites de convection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2060848"/>
            <a:ext cx="3816423" cy="388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L</a:t>
            </a:r>
            <a:r>
              <a:rPr lang="fr-FR" sz="1800" dirty="0" smtClean="0"/>
              <a:t>a variabilité dans les sites de convection explique les variations de la circulation de retournement 5 à 10 ans avant.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823398"/>
            <a:ext cx="4238703" cy="30089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99" y="-16242"/>
            <a:ext cx="48698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68344" y="584651"/>
            <a:ext cx="349424" cy="586868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54824" y="585341"/>
            <a:ext cx="349424" cy="5867995"/>
          </a:xfrm>
          <a:prstGeom prst="rect">
            <a:avLst/>
          </a:prstGeom>
          <a:solidFill>
            <a:srgbClr val="FF90E8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277416" cy="226821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7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3400"/>
            <a:ext cx="4341163" cy="1336956"/>
          </a:xfrm>
        </p:spPr>
        <p:txBody>
          <a:bodyPr/>
          <a:lstStyle/>
          <a:p>
            <a:r>
              <a:rPr lang="fr-FR" sz="4000" dirty="0" smtClean="0"/>
              <a:t>Mécanismes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552" y="1628800"/>
            <a:ext cx="3962400" cy="4525963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smtClean="0"/>
              <a:t>Eruption Agung 1963-1966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SST mers nordiques et couverture glace de mer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SSS </a:t>
            </a:r>
            <a:r>
              <a:rPr lang="fr-FR" sz="2000" dirty="0" smtClean="0"/>
              <a:t>en mer du </a:t>
            </a:r>
            <a:r>
              <a:rPr lang="fr-FR" sz="2000" dirty="0" smtClean="0"/>
              <a:t>Labrador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r>
              <a:rPr lang="fr-FR" sz="2000" dirty="0" smtClean="0"/>
              <a:t>Sites de convection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Mise en phase </a:t>
            </a:r>
            <a:r>
              <a:rPr lang="fr-FR" sz="2000" dirty="0"/>
              <a:t>de la Circulation de retournement 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endParaRPr lang="fr-FR" sz="2000" dirty="0" smtClean="0"/>
          </a:p>
        </p:txBody>
      </p:sp>
      <p:pic>
        <p:nvPicPr>
          <p:cNvPr id="20" name="Image 19" descr="ttp://dods.extra.cea.fr/work/p86swing/EPIDOM/PapierSpecial/VersionR5/Mec_2612/Me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8" y="0"/>
            <a:ext cx="4895994" cy="689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Rétroaction négative retardée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Initialisation du cycle à 20 ans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Glace de mer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32" name="Grouper 31"/>
          <p:cNvGrpSpPr/>
          <p:nvPr/>
        </p:nvGrpSpPr>
        <p:grpSpPr>
          <a:xfrm>
            <a:off x="6172231" y="2882031"/>
            <a:ext cx="2720249" cy="2561452"/>
            <a:chOff x="6172231" y="2882031"/>
            <a:chExt cx="2720249" cy="2561452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 flipV="1">
              <a:off x="6172231" y="2882031"/>
              <a:ext cx="1784145" cy="1915122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668344" y="4797152"/>
              <a:ext cx="1224136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Agung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eruption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315416"/>
            <a:ext cx="8042276" cy="1336956"/>
          </a:xfrm>
        </p:spPr>
        <p:txBody>
          <a:bodyPr/>
          <a:lstStyle/>
          <a:p>
            <a:r>
              <a:rPr lang="fr-FR" sz="4000" dirty="0"/>
              <a:t>S</a:t>
            </a:r>
            <a:r>
              <a:rPr lang="fr-FR" sz="4000" dirty="0" smtClean="0"/>
              <a:t>imulations </a:t>
            </a:r>
            <a:r>
              <a:rPr lang="fr-FR" sz="4000" dirty="0"/>
              <a:t>rétrospectives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8839"/>
            <a:ext cx="3635897" cy="395476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Départ depuis un membre initialisé</a:t>
            </a:r>
          </a:p>
          <a:p>
            <a:r>
              <a:rPr lang="fr-FR" dirty="0" smtClean="0"/>
              <a:t>Ensemble de 3 membres de simulation libres</a:t>
            </a:r>
          </a:p>
          <a:p>
            <a:r>
              <a:rPr lang="fr-FR" dirty="0" smtClean="0"/>
              <a:t>Prévisibilité potentielle (Persechino et al., </a:t>
            </a:r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rev</a:t>
            </a:r>
            <a:r>
              <a:rPr lang="fr-FR" dirty="0" smtClean="0"/>
              <a:t>.)</a:t>
            </a:r>
          </a:p>
          <a:p>
            <a:r>
              <a:rPr lang="fr-FR" dirty="0" smtClean="0"/>
              <a:t>Maximum 1990s manqué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21" y="1916832"/>
            <a:ext cx="5517891" cy="417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6016" y="1983035"/>
            <a:ext cx="1512168" cy="2606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AMOC 48°N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4391980" y="4967560"/>
            <a:ext cx="648072" cy="216024"/>
            <a:chOff x="4391980" y="4967560"/>
            <a:chExt cx="648072" cy="216024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88024" y="4077072"/>
            <a:ext cx="648072" cy="216024"/>
            <a:chOff x="4391980" y="4967560"/>
            <a:chExt cx="648072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5220072" y="3861048"/>
            <a:ext cx="3672408" cy="1440160"/>
            <a:chOff x="5220072" y="3861048"/>
            <a:chExt cx="3672408" cy="1440160"/>
          </a:xfrm>
        </p:grpSpPr>
        <p:grpSp>
          <p:nvGrpSpPr>
            <p:cNvPr id="13" name="Grouper 12"/>
            <p:cNvGrpSpPr/>
            <p:nvPr/>
          </p:nvGrpSpPr>
          <p:grpSpPr>
            <a:xfrm>
              <a:off x="5220072" y="4509120"/>
              <a:ext cx="648072" cy="216024"/>
              <a:chOff x="4391980" y="4967560"/>
              <a:chExt cx="648072" cy="216024"/>
            </a:xfrm>
            <a:solidFill>
              <a:schemeClr val="accent5"/>
            </a:solidFill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5652120" y="5013176"/>
              <a:ext cx="648072" cy="216024"/>
              <a:chOff x="4391980" y="4967560"/>
              <a:chExt cx="648072" cy="216024"/>
            </a:xfrm>
            <a:solidFill>
              <a:srgbClr val="CCFFCC"/>
            </a:solidFill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6084168" y="5085184"/>
              <a:ext cx="648072" cy="216024"/>
              <a:chOff x="4391980" y="4967560"/>
              <a:chExt cx="648072" cy="216024"/>
            </a:xfrm>
            <a:solidFill>
              <a:schemeClr val="accent6">
                <a:lumMod val="40000"/>
                <a:lumOff val="60000"/>
              </a:schemeClr>
            </a:solidFill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6516216" y="4077072"/>
              <a:ext cx="648072" cy="216024"/>
              <a:chOff x="4391980" y="4967560"/>
              <a:chExt cx="648072" cy="216024"/>
            </a:xfrm>
            <a:solidFill>
              <a:schemeClr val="accent5">
                <a:lumMod val="60000"/>
                <a:lumOff val="40000"/>
              </a:schemeClr>
            </a:solidFill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6948264" y="3861048"/>
              <a:ext cx="648072" cy="216024"/>
              <a:chOff x="4391980" y="4967560"/>
              <a:chExt cx="648072" cy="216024"/>
            </a:xfrm>
            <a:solidFill>
              <a:schemeClr val="bg2">
                <a:lumMod val="50000"/>
              </a:schemeClr>
            </a:solidFill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r 27"/>
            <p:cNvGrpSpPr/>
            <p:nvPr/>
          </p:nvGrpSpPr>
          <p:grpSpPr>
            <a:xfrm>
              <a:off x="7236296" y="4077072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r 30"/>
            <p:cNvGrpSpPr/>
            <p:nvPr/>
          </p:nvGrpSpPr>
          <p:grpSpPr>
            <a:xfrm>
              <a:off x="7812360" y="4509120"/>
              <a:ext cx="648072" cy="216024"/>
              <a:chOff x="4391980" y="4967560"/>
              <a:chExt cx="648072" cy="216024"/>
            </a:xfrm>
            <a:solidFill>
              <a:schemeClr val="accent1">
                <a:lumMod val="60000"/>
                <a:lumOff val="40000"/>
              </a:schemeClr>
            </a:solidFill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8244408" y="4739580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35" name="Connecteur droit 34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7" name="Grouper 36"/>
          <p:cNvGrpSpPr/>
          <p:nvPr/>
        </p:nvGrpSpPr>
        <p:grpSpPr>
          <a:xfrm>
            <a:off x="4792392" y="3969060"/>
            <a:ext cx="3776052" cy="1332148"/>
            <a:chOff x="4792392" y="3969060"/>
            <a:chExt cx="3776052" cy="1332148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4792392" y="4261460"/>
              <a:ext cx="243292" cy="7377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5152276" y="4194696"/>
              <a:ext cx="468208" cy="49881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5634040" y="4681076"/>
              <a:ext cx="234104" cy="44011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868144" y="5121188"/>
              <a:ext cx="648072" cy="8162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408204" y="4261460"/>
              <a:ext cx="355672" cy="103974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6763876" y="3969060"/>
              <a:ext cx="616436" cy="2924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380312" y="3969060"/>
              <a:ext cx="256396" cy="2924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636708" y="4261460"/>
              <a:ext cx="576064" cy="43204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8212772" y="4693508"/>
              <a:ext cx="355672" cy="26209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4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94950"/>
            <a:ext cx="8042276" cy="741762"/>
          </a:xfrm>
        </p:spPr>
        <p:txBody>
          <a:bodyPr/>
          <a:lstStyle/>
          <a:p>
            <a:r>
              <a:rPr lang="fr-FR" sz="3600" dirty="0" smtClean="0"/>
              <a:t>Comparaison avec reconstruction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776864" cy="55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603448"/>
            <a:ext cx="8042276" cy="1336956"/>
          </a:xfrm>
        </p:spPr>
        <p:txBody>
          <a:bodyPr/>
          <a:lstStyle/>
          <a:p>
            <a:r>
              <a:rPr lang="fr-FR" sz="3600" dirty="0" smtClean="0"/>
              <a:t>Comparaison spatiale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3" y="1056668"/>
            <a:ext cx="8172400" cy="58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459432"/>
            <a:ext cx="8042276" cy="1336956"/>
          </a:xfrm>
        </p:spPr>
        <p:txBody>
          <a:bodyPr/>
          <a:lstStyle/>
          <a:p>
            <a:r>
              <a:rPr lang="fr-FR" dirty="0" smtClean="0"/>
              <a:t>Conclusions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752529"/>
          </a:xfrm>
        </p:spPr>
        <p:txBody>
          <a:bodyPr>
            <a:noAutofit/>
          </a:bodyPr>
          <a:lstStyle/>
          <a:p>
            <a:r>
              <a:rPr lang="fr-FR" sz="2000" dirty="0" smtClean="0"/>
              <a:t>Une périodicité préférentielle à 20 ans dans l’Atlantique Nord dans le modèle IPSLCM5 et les données</a:t>
            </a:r>
          </a:p>
          <a:p>
            <a:r>
              <a:rPr lang="fr-FR" sz="2000" dirty="0" smtClean="0"/>
              <a:t>Ce cycle est initialisé dans les simulations historiques grâce à l’éruption du Mont Agung en 1963</a:t>
            </a:r>
          </a:p>
          <a:p>
            <a:r>
              <a:rPr lang="fr-FR" sz="2000" dirty="0" smtClean="0"/>
              <a:t>Initialisation simple par anomalies de SST améliore ce phasage en terme d’amplitude (NAO…)</a:t>
            </a:r>
          </a:p>
          <a:p>
            <a:r>
              <a:rPr lang="fr-FR" sz="2000" dirty="0" smtClean="0"/>
              <a:t>La prévisibilité de la circulation océanique de retournement (initialisée) induit une prévisibilité climatique dans certaines régions</a:t>
            </a:r>
          </a:p>
        </p:txBody>
      </p:sp>
    </p:spTree>
    <p:extLst>
      <p:ext uri="{BB962C8B-B14F-4D97-AF65-F5344CB8AC3E}">
        <p14:creationId xmlns:p14="http://schemas.microsoft.com/office/powerpoint/2010/main" val="386074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1"/>
          <p:cNvSpPr txBox="1">
            <a:spLocks noChangeArrowheads="1"/>
          </p:cNvSpPr>
          <p:nvPr/>
        </p:nvSpPr>
        <p:spPr bwMode="auto">
          <a:xfrm>
            <a:off x="798340" y="249147"/>
            <a:ext cx="753408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Variabilité décennale en Atlantique Nord ?</a:t>
            </a:r>
            <a:endParaRPr lang="fr-FR" sz="3600" dirty="0">
              <a:solidFill>
                <a:srgbClr val="2C7C9F"/>
              </a:solidFill>
              <a:latin typeface="News Gothic MT"/>
              <a:cs typeface="News Gothic M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5004047" cy="4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" name="Grouper 11"/>
          <p:cNvGrpSpPr/>
          <p:nvPr/>
        </p:nvGrpSpPr>
        <p:grpSpPr>
          <a:xfrm>
            <a:off x="827584" y="1829078"/>
            <a:ext cx="6309598" cy="4561542"/>
            <a:chOff x="827584" y="1829078"/>
            <a:chExt cx="6309598" cy="45615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200" y="2564904"/>
              <a:ext cx="764982" cy="96724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584" y="1829078"/>
              <a:ext cx="3666785" cy="4235392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 flipH="1" flipV="1">
              <a:off x="4283968" y="2060848"/>
              <a:ext cx="2088232" cy="54492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835696" y="602128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Chylek et al. 2011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86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ceMoon-SOS Preleve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042276" cy="1336956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Merci 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43808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8E0E9"/>
                </a:solidFill>
              </a:rPr>
              <a:t>Didier.Swingedouw@lsce.ipsl.fr</a:t>
            </a:r>
            <a:endParaRPr lang="fr-FR" dirty="0">
              <a:solidFill>
                <a:srgbClr val="C8E0E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86908" y="6597352"/>
            <a:ext cx="220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800" dirty="0" smtClean="0">
                <a:solidFill>
                  <a:schemeClr val="bg1"/>
                </a:solidFill>
              </a:rPr>
              <a:t>Photo de Bruno </a:t>
            </a:r>
            <a:r>
              <a:rPr lang="fr-FR" sz="800" dirty="0" err="1" smtClean="0">
                <a:solidFill>
                  <a:schemeClr val="bg1"/>
                </a:solidFill>
              </a:rPr>
              <a:t>Ferron</a:t>
            </a:r>
            <a:r>
              <a:rPr lang="fr-FR" sz="800" dirty="0" smtClean="0">
                <a:solidFill>
                  <a:schemeClr val="bg1"/>
                </a:solidFill>
              </a:rPr>
              <a:t>, OVIDE 2010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ttp://dods.extra.cea.fr/work/p86swing/EPIDOM/PapierSpecial/VersionR5/Prop_15652/Pro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5" y="-86920"/>
            <a:ext cx="5039995" cy="7098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3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2" y="-118110"/>
            <a:ext cx="5039995" cy="709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2" y="-118110"/>
            <a:ext cx="5039995" cy="709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7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388" y="442913"/>
            <a:ext cx="809783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American Typewriter"/>
                <a:ea typeface="+mn-ea"/>
                <a:cs typeface="American Typewriter"/>
              </a:rPr>
              <a:t>Strategy</a:t>
            </a:r>
            <a:r>
              <a:rPr lang="fr-FR" sz="2000" b="1" dirty="0">
                <a:latin typeface="American Typewriter"/>
                <a:ea typeface="+mn-ea"/>
                <a:cs typeface="American Typewriter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surface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initialization</a:t>
            </a:r>
            <a:endParaRPr lang="fr-FR" dirty="0">
              <a:latin typeface="American Typewriter"/>
              <a:ea typeface="+mn-ea"/>
              <a:cs typeface="American Typewriter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of the ensemble of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historical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(long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term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hindcasts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launched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each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run</a:t>
            </a:r>
            <a:endParaRPr lang="fr-FR" dirty="0">
              <a:latin typeface="American Typewriter"/>
              <a:ea typeface="+mn-ea"/>
              <a:cs typeface="American Typewriter"/>
            </a:endParaRPr>
          </a:p>
        </p:txBody>
      </p:sp>
      <p:grpSp>
        <p:nvGrpSpPr>
          <p:cNvPr id="14338" name="Grouper 23"/>
          <p:cNvGrpSpPr>
            <a:grpSpLocks/>
          </p:cNvGrpSpPr>
          <p:nvPr/>
        </p:nvGrpSpPr>
        <p:grpSpPr bwMode="auto">
          <a:xfrm>
            <a:off x="74613" y="3000375"/>
            <a:ext cx="9048750" cy="1557338"/>
            <a:chOff x="73830" y="2999615"/>
            <a:chExt cx="9050068" cy="1558410"/>
          </a:xfrm>
        </p:grpSpPr>
        <p:sp>
          <p:nvSpPr>
            <p:cNvPr id="12" name="Forme libre 11"/>
            <p:cNvSpPr/>
            <p:nvPr/>
          </p:nvSpPr>
          <p:spPr>
            <a:xfrm rot="441643">
              <a:off x="73830" y="2999615"/>
              <a:ext cx="8611854" cy="1558410"/>
            </a:xfrm>
            <a:custGeom>
              <a:avLst/>
              <a:gdLst>
                <a:gd name="connsiteX0" fmla="*/ 0 w 7486489"/>
                <a:gd name="connsiteY0" fmla="*/ 872867 h 1021258"/>
                <a:gd name="connsiteX1" fmla="*/ 118130 w 7486489"/>
                <a:gd name="connsiteY1" fmla="*/ 1020550 h 1021258"/>
                <a:gd name="connsiteX2" fmla="*/ 206728 w 7486489"/>
                <a:gd name="connsiteY2" fmla="*/ 931940 h 1021258"/>
                <a:gd name="connsiteX3" fmla="*/ 310092 w 7486489"/>
                <a:gd name="connsiteY3" fmla="*/ 1005781 h 1021258"/>
                <a:gd name="connsiteX4" fmla="*/ 428222 w 7486489"/>
                <a:gd name="connsiteY4" fmla="*/ 917172 h 1021258"/>
                <a:gd name="connsiteX5" fmla="*/ 472520 w 7486489"/>
                <a:gd name="connsiteY5" fmla="*/ 799026 h 1021258"/>
                <a:gd name="connsiteX6" fmla="*/ 620183 w 7486489"/>
                <a:gd name="connsiteY6" fmla="*/ 858099 h 1021258"/>
                <a:gd name="connsiteX7" fmla="*/ 753079 w 7486489"/>
                <a:gd name="connsiteY7" fmla="*/ 680880 h 1021258"/>
                <a:gd name="connsiteX8" fmla="*/ 826910 w 7486489"/>
                <a:gd name="connsiteY8" fmla="*/ 769490 h 1021258"/>
                <a:gd name="connsiteX9" fmla="*/ 945040 w 7486489"/>
                <a:gd name="connsiteY9" fmla="*/ 739953 h 1021258"/>
                <a:gd name="connsiteX10" fmla="*/ 1092703 w 7486489"/>
                <a:gd name="connsiteY10" fmla="*/ 887636 h 1021258"/>
                <a:gd name="connsiteX11" fmla="*/ 1166534 w 7486489"/>
                <a:gd name="connsiteY11" fmla="*/ 799026 h 1021258"/>
                <a:gd name="connsiteX12" fmla="*/ 1255132 w 7486489"/>
                <a:gd name="connsiteY12" fmla="*/ 799026 h 1021258"/>
                <a:gd name="connsiteX13" fmla="*/ 1299430 w 7486489"/>
                <a:gd name="connsiteY13" fmla="*/ 680880 h 1021258"/>
                <a:gd name="connsiteX14" fmla="*/ 1373262 w 7486489"/>
                <a:gd name="connsiteY14" fmla="*/ 680880 h 1021258"/>
                <a:gd name="connsiteX15" fmla="*/ 1491392 w 7486489"/>
                <a:gd name="connsiteY15" fmla="*/ 813794 h 1021258"/>
                <a:gd name="connsiteX16" fmla="*/ 1520924 w 7486489"/>
                <a:gd name="connsiteY16" fmla="*/ 754721 h 1021258"/>
                <a:gd name="connsiteX17" fmla="*/ 1653820 w 7486489"/>
                <a:gd name="connsiteY17" fmla="*/ 754721 h 1021258"/>
                <a:gd name="connsiteX18" fmla="*/ 1742418 w 7486489"/>
                <a:gd name="connsiteY18" fmla="*/ 695648 h 1021258"/>
                <a:gd name="connsiteX19" fmla="*/ 1860548 w 7486489"/>
                <a:gd name="connsiteY19" fmla="*/ 695648 h 1021258"/>
                <a:gd name="connsiteX20" fmla="*/ 1963912 w 7486489"/>
                <a:gd name="connsiteY20" fmla="*/ 607039 h 1021258"/>
                <a:gd name="connsiteX21" fmla="*/ 2067275 w 7486489"/>
                <a:gd name="connsiteY21" fmla="*/ 769490 h 1021258"/>
                <a:gd name="connsiteX22" fmla="*/ 2244470 w 7486489"/>
                <a:gd name="connsiteY22" fmla="*/ 651344 h 1021258"/>
                <a:gd name="connsiteX23" fmla="*/ 2510263 w 7486489"/>
                <a:gd name="connsiteY23" fmla="*/ 828563 h 1021258"/>
                <a:gd name="connsiteX24" fmla="*/ 2554562 w 7486489"/>
                <a:gd name="connsiteY24" fmla="*/ 695648 h 1021258"/>
                <a:gd name="connsiteX25" fmla="*/ 2613627 w 7486489"/>
                <a:gd name="connsiteY25" fmla="*/ 621807 h 1021258"/>
                <a:gd name="connsiteX26" fmla="*/ 2820354 w 7486489"/>
                <a:gd name="connsiteY26" fmla="*/ 695648 h 1021258"/>
                <a:gd name="connsiteX27" fmla="*/ 2864653 w 7486489"/>
                <a:gd name="connsiteY27" fmla="*/ 607039 h 1021258"/>
                <a:gd name="connsiteX28" fmla="*/ 3012315 w 7486489"/>
                <a:gd name="connsiteY28" fmla="*/ 754721 h 1021258"/>
                <a:gd name="connsiteX29" fmla="*/ 3130445 w 7486489"/>
                <a:gd name="connsiteY29" fmla="*/ 636576 h 1021258"/>
                <a:gd name="connsiteX30" fmla="*/ 3307640 w 7486489"/>
                <a:gd name="connsiteY30" fmla="*/ 666112 h 1021258"/>
                <a:gd name="connsiteX31" fmla="*/ 3381472 w 7486489"/>
                <a:gd name="connsiteY31" fmla="*/ 562734 h 1021258"/>
                <a:gd name="connsiteX32" fmla="*/ 3484835 w 7486489"/>
                <a:gd name="connsiteY32" fmla="*/ 562734 h 1021258"/>
                <a:gd name="connsiteX33" fmla="*/ 3543900 w 7486489"/>
                <a:gd name="connsiteY33" fmla="*/ 503661 h 1021258"/>
                <a:gd name="connsiteX34" fmla="*/ 3662030 w 7486489"/>
                <a:gd name="connsiteY34" fmla="*/ 577503 h 1021258"/>
                <a:gd name="connsiteX35" fmla="*/ 3706329 w 7486489"/>
                <a:gd name="connsiteY35" fmla="*/ 488893 h 1021258"/>
                <a:gd name="connsiteX36" fmla="*/ 3794927 w 7486489"/>
                <a:gd name="connsiteY36" fmla="*/ 415052 h 1021258"/>
                <a:gd name="connsiteX37" fmla="*/ 3972122 w 7486489"/>
                <a:gd name="connsiteY37" fmla="*/ 474125 h 1021258"/>
                <a:gd name="connsiteX38" fmla="*/ 4075485 w 7486489"/>
                <a:gd name="connsiteY38" fmla="*/ 695648 h 1021258"/>
                <a:gd name="connsiteX39" fmla="*/ 4208382 w 7486489"/>
                <a:gd name="connsiteY39" fmla="*/ 651344 h 1021258"/>
                <a:gd name="connsiteX40" fmla="*/ 4208382 w 7486489"/>
                <a:gd name="connsiteY40" fmla="*/ 459357 h 1021258"/>
                <a:gd name="connsiteX41" fmla="*/ 4282213 w 7486489"/>
                <a:gd name="connsiteY41" fmla="*/ 503661 h 1021258"/>
                <a:gd name="connsiteX42" fmla="*/ 4548005 w 7486489"/>
                <a:gd name="connsiteY42" fmla="*/ 533198 h 1021258"/>
                <a:gd name="connsiteX43" fmla="*/ 4621837 w 7486489"/>
                <a:gd name="connsiteY43" fmla="*/ 415052 h 1021258"/>
                <a:gd name="connsiteX44" fmla="*/ 4739967 w 7486489"/>
                <a:gd name="connsiteY44" fmla="*/ 518430 h 1021258"/>
                <a:gd name="connsiteX45" fmla="*/ 4843330 w 7486489"/>
                <a:gd name="connsiteY45" fmla="*/ 503661 h 1021258"/>
                <a:gd name="connsiteX46" fmla="*/ 4858097 w 7486489"/>
                <a:gd name="connsiteY46" fmla="*/ 518430 h 1021258"/>
                <a:gd name="connsiteX47" fmla="*/ 5064824 w 7486489"/>
                <a:gd name="connsiteY47" fmla="*/ 739953 h 1021258"/>
                <a:gd name="connsiteX48" fmla="*/ 5227253 w 7486489"/>
                <a:gd name="connsiteY48" fmla="*/ 607039 h 1021258"/>
                <a:gd name="connsiteX49" fmla="*/ 5301084 w 7486489"/>
                <a:gd name="connsiteY49" fmla="*/ 621807 h 1021258"/>
                <a:gd name="connsiteX50" fmla="*/ 5315850 w 7486489"/>
                <a:gd name="connsiteY50" fmla="*/ 577503 h 1021258"/>
                <a:gd name="connsiteX51" fmla="*/ 5478279 w 7486489"/>
                <a:gd name="connsiteY51" fmla="*/ 577503 h 1021258"/>
                <a:gd name="connsiteX52" fmla="*/ 5507812 w 7486489"/>
                <a:gd name="connsiteY52" fmla="*/ 459357 h 1021258"/>
                <a:gd name="connsiteX53" fmla="*/ 5699773 w 7486489"/>
                <a:gd name="connsiteY53" fmla="*/ 474125 h 1021258"/>
                <a:gd name="connsiteX54" fmla="*/ 5758838 w 7486489"/>
                <a:gd name="connsiteY54" fmla="*/ 355979 h 1021258"/>
                <a:gd name="connsiteX55" fmla="*/ 5921267 w 7486489"/>
                <a:gd name="connsiteY55" fmla="*/ 370747 h 1021258"/>
                <a:gd name="connsiteX56" fmla="*/ 5936033 w 7486489"/>
                <a:gd name="connsiteY56" fmla="*/ 267370 h 1021258"/>
                <a:gd name="connsiteX57" fmla="*/ 5995098 w 7486489"/>
                <a:gd name="connsiteY57" fmla="*/ 267370 h 1021258"/>
                <a:gd name="connsiteX58" fmla="*/ 6039397 w 7486489"/>
                <a:gd name="connsiteY58" fmla="*/ 341211 h 1021258"/>
                <a:gd name="connsiteX59" fmla="*/ 6142760 w 7486489"/>
                <a:gd name="connsiteY59" fmla="*/ 296906 h 1021258"/>
                <a:gd name="connsiteX60" fmla="*/ 6305189 w 7486489"/>
                <a:gd name="connsiteY60" fmla="*/ 311674 h 1021258"/>
                <a:gd name="connsiteX61" fmla="*/ 6349488 w 7486489"/>
                <a:gd name="connsiteY61" fmla="*/ 1541 h 1021258"/>
                <a:gd name="connsiteX62" fmla="*/ 6438085 w 7486489"/>
                <a:gd name="connsiteY62" fmla="*/ 193528 h 1021258"/>
                <a:gd name="connsiteX63" fmla="*/ 6556215 w 7486489"/>
                <a:gd name="connsiteY63" fmla="*/ 223065 h 1021258"/>
                <a:gd name="connsiteX64" fmla="*/ 6600514 w 7486489"/>
                <a:gd name="connsiteY64" fmla="*/ 341211 h 1021258"/>
                <a:gd name="connsiteX65" fmla="*/ 6703878 w 7486489"/>
                <a:gd name="connsiteY65" fmla="*/ 326443 h 1021258"/>
                <a:gd name="connsiteX66" fmla="*/ 6851540 w 7486489"/>
                <a:gd name="connsiteY66" fmla="*/ 533198 h 1021258"/>
                <a:gd name="connsiteX67" fmla="*/ 6954904 w 7486489"/>
                <a:gd name="connsiteY67" fmla="*/ 429820 h 1021258"/>
                <a:gd name="connsiteX68" fmla="*/ 7117333 w 7486489"/>
                <a:gd name="connsiteY68" fmla="*/ 415052 h 1021258"/>
                <a:gd name="connsiteX69" fmla="*/ 7205930 w 7486489"/>
                <a:gd name="connsiteY69" fmla="*/ 223065 h 1021258"/>
                <a:gd name="connsiteX70" fmla="*/ 7235463 w 7486489"/>
                <a:gd name="connsiteY70" fmla="*/ 223065 h 1021258"/>
                <a:gd name="connsiteX71" fmla="*/ 7294528 w 7486489"/>
                <a:gd name="connsiteY71" fmla="*/ 90151 h 1021258"/>
                <a:gd name="connsiteX72" fmla="*/ 7397891 w 7486489"/>
                <a:gd name="connsiteY72" fmla="*/ 90151 h 1021258"/>
                <a:gd name="connsiteX73" fmla="*/ 7486489 w 7486489"/>
                <a:gd name="connsiteY73" fmla="*/ 45846 h 1021258"/>
                <a:gd name="connsiteX74" fmla="*/ 7486489 w 7486489"/>
                <a:gd name="connsiteY74" fmla="*/ 45846 h 10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486489" h="1021258">
                  <a:moveTo>
                    <a:pt x="0" y="872867"/>
                  </a:moveTo>
                  <a:cubicBezTo>
                    <a:pt x="41837" y="941786"/>
                    <a:pt x="83675" y="1010705"/>
                    <a:pt x="118130" y="1020550"/>
                  </a:cubicBezTo>
                  <a:cubicBezTo>
                    <a:pt x="152585" y="1030395"/>
                    <a:pt x="174734" y="934402"/>
                    <a:pt x="206728" y="931940"/>
                  </a:cubicBezTo>
                  <a:cubicBezTo>
                    <a:pt x="238722" y="929479"/>
                    <a:pt x="273176" y="1008242"/>
                    <a:pt x="310092" y="1005781"/>
                  </a:cubicBezTo>
                  <a:cubicBezTo>
                    <a:pt x="347008" y="1003320"/>
                    <a:pt x="401151" y="951631"/>
                    <a:pt x="428222" y="917172"/>
                  </a:cubicBezTo>
                  <a:cubicBezTo>
                    <a:pt x="455293" y="882713"/>
                    <a:pt x="440527" y="808871"/>
                    <a:pt x="472520" y="799026"/>
                  </a:cubicBezTo>
                  <a:cubicBezTo>
                    <a:pt x="504513" y="789181"/>
                    <a:pt x="573423" y="877790"/>
                    <a:pt x="620183" y="858099"/>
                  </a:cubicBezTo>
                  <a:cubicBezTo>
                    <a:pt x="666943" y="838408"/>
                    <a:pt x="718625" y="695648"/>
                    <a:pt x="753079" y="680880"/>
                  </a:cubicBezTo>
                  <a:cubicBezTo>
                    <a:pt x="787534" y="666112"/>
                    <a:pt x="794917" y="759645"/>
                    <a:pt x="826910" y="769490"/>
                  </a:cubicBezTo>
                  <a:cubicBezTo>
                    <a:pt x="858903" y="779335"/>
                    <a:pt x="900741" y="720262"/>
                    <a:pt x="945040" y="739953"/>
                  </a:cubicBezTo>
                  <a:cubicBezTo>
                    <a:pt x="989339" y="759644"/>
                    <a:pt x="1055787" y="877791"/>
                    <a:pt x="1092703" y="887636"/>
                  </a:cubicBezTo>
                  <a:cubicBezTo>
                    <a:pt x="1129619" y="897482"/>
                    <a:pt x="1139463" y="813794"/>
                    <a:pt x="1166534" y="799026"/>
                  </a:cubicBezTo>
                  <a:cubicBezTo>
                    <a:pt x="1193605" y="784258"/>
                    <a:pt x="1232983" y="818717"/>
                    <a:pt x="1255132" y="799026"/>
                  </a:cubicBezTo>
                  <a:cubicBezTo>
                    <a:pt x="1277281" y="779335"/>
                    <a:pt x="1279742" y="700571"/>
                    <a:pt x="1299430" y="680880"/>
                  </a:cubicBezTo>
                  <a:cubicBezTo>
                    <a:pt x="1319118" y="661189"/>
                    <a:pt x="1341268" y="658728"/>
                    <a:pt x="1373262" y="680880"/>
                  </a:cubicBezTo>
                  <a:cubicBezTo>
                    <a:pt x="1405256" y="703032"/>
                    <a:pt x="1466782" y="801487"/>
                    <a:pt x="1491392" y="813794"/>
                  </a:cubicBezTo>
                  <a:cubicBezTo>
                    <a:pt x="1516002" y="826101"/>
                    <a:pt x="1493853" y="764566"/>
                    <a:pt x="1520924" y="754721"/>
                  </a:cubicBezTo>
                  <a:cubicBezTo>
                    <a:pt x="1547995" y="744876"/>
                    <a:pt x="1616904" y="764566"/>
                    <a:pt x="1653820" y="754721"/>
                  </a:cubicBezTo>
                  <a:cubicBezTo>
                    <a:pt x="1690736" y="744875"/>
                    <a:pt x="1707963" y="705493"/>
                    <a:pt x="1742418" y="695648"/>
                  </a:cubicBezTo>
                  <a:cubicBezTo>
                    <a:pt x="1776873" y="685803"/>
                    <a:pt x="1823632" y="710416"/>
                    <a:pt x="1860548" y="695648"/>
                  </a:cubicBezTo>
                  <a:cubicBezTo>
                    <a:pt x="1897464" y="680880"/>
                    <a:pt x="1929458" y="594732"/>
                    <a:pt x="1963912" y="607039"/>
                  </a:cubicBezTo>
                  <a:cubicBezTo>
                    <a:pt x="1998366" y="619346"/>
                    <a:pt x="2020515" y="762106"/>
                    <a:pt x="2067275" y="769490"/>
                  </a:cubicBezTo>
                  <a:cubicBezTo>
                    <a:pt x="2114035" y="776874"/>
                    <a:pt x="2170639" y="641498"/>
                    <a:pt x="2244470" y="651344"/>
                  </a:cubicBezTo>
                  <a:cubicBezTo>
                    <a:pt x="2318301" y="661189"/>
                    <a:pt x="2458581" y="821179"/>
                    <a:pt x="2510263" y="828563"/>
                  </a:cubicBezTo>
                  <a:cubicBezTo>
                    <a:pt x="2561945" y="835947"/>
                    <a:pt x="2537335" y="730107"/>
                    <a:pt x="2554562" y="695648"/>
                  </a:cubicBezTo>
                  <a:cubicBezTo>
                    <a:pt x="2571789" y="661189"/>
                    <a:pt x="2569328" y="621807"/>
                    <a:pt x="2613627" y="621807"/>
                  </a:cubicBezTo>
                  <a:cubicBezTo>
                    <a:pt x="2657926" y="621807"/>
                    <a:pt x="2778516" y="698109"/>
                    <a:pt x="2820354" y="695648"/>
                  </a:cubicBezTo>
                  <a:cubicBezTo>
                    <a:pt x="2862192" y="693187"/>
                    <a:pt x="2832660" y="597194"/>
                    <a:pt x="2864653" y="607039"/>
                  </a:cubicBezTo>
                  <a:cubicBezTo>
                    <a:pt x="2896646" y="616884"/>
                    <a:pt x="2968016" y="749798"/>
                    <a:pt x="3012315" y="754721"/>
                  </a:cubicBezTo>
                  <a:cubicBezTo>
                    <a:pt x="3056614" y="759644"/>
                    <a:pt x="3081224" y="651344"/>
                    <a:pt x="3130445" y="636576"/>
                  </a:cubicBezTo>
                  <a:cubicBezTo>
                    <a:pt x="3179666" y="621808"/>
                    <a:pt x="3265802" y="678419"/>
                    <a:pt x="3307640" y="666112"/>
                  </a:cubicBezTo>
                  <a:cubicBezTo>
                    <a:pt x="3349478" y="653805"/>
                    <a:pt x="3351940" y="579964"/>
                    <a:pt x="3381472" y="562734"/>
                  </a:cubicBezTo>
                  <a:cubicBezTo>
                    <a:pt x="3411004" y="545504"/>
                    <a:pt x="3457764" y="572579"/>
                    <a:pt x="3484835" y="562734"/>
                  </a:cubicBezTo>
                  <a:cubicBezTo>
                    <a:pt x="3511906" y="552889"/>
                    <a:pt x="3514368" y="501200"/>
                    <a:pt x="3543900" y="503661"/>
                  </a:cubicBezTo>
                  <a:cubicBezTo>
                    <a:pt x="3573432" y="506122"/>
                    <a:pt x="3634959" y="579964"/>
                    <a:pt x="3662030" y="577503"/>
                  </a:cubicBezTo>
                  <a:cubicBezTo>
                    <a:pt x="3689101" y="575042"/>
                    <a:pt x="3684180" y="515968"/>
                    <a:pt x="3706329" y="488893"/>
                  </a:cubicBezTo>
                  <a:cubicBezTo>
                    <a:pt x="3728478" y="461818"/>
                    <a:pt x="3750628" y="417513"/>
                    <a:pt x="3794927" y="415052"/>
                  </a:cubicBezTo>
                  <a:cubicBezTo>
                    <a:pt x="3839226" y="412591"/>
                    <a:pt x="3925362" y="427359"/>
                    <a:pt x="3972122" y="474125"/>
                  </a:cubicBezTo>
                  <a:cubicBezTo>
                    <a:pt x="4018882" y="520891"/>
                    <a:pt x="4036108" y="666112"/>
                    <a:pt x="4075485" y="695648"/>
                  </a:cubicBezTo>
                  <a:cubicBezTo>
                    <a:pt x="4114862" y="725184"/>
                    <a:pt x="4186233" y="690726"/>
                    <a:pt x="4208382" y="651344"/>
                  </a:cubicBezTo>
                  <a:cubicBezTo>
                    <a:pt x="4230532" y="611962"/>
                    <a:pt x="4196077" y="483971"/>
                    <a:pt x="4208382" y="459357"/>
                  </a:cubicBezTo>
                  <a:cubicBezTo>
                    <a:pt x="4220687" y="434743"/>
                    <a:pt x="4225609" y="491354"/>
                    <a:pt x="4282213" y="503661"/>
                  </a:cubicBezTo>
                  <a:cubicBezTo>
                    <a:pt x="4338817" y="515968"/>
                    <a:pt x="4491401" y="547966"/>
                    <a:pt x="4548005" y="533198"/>
                  </a:cubicBezTo>
                  <a:cubicBezTo>
                    <a:pt x="4604609" y="518430"/>
                    <a:pt x="4589843" y="417513"/>
                    <a:pt x="4621837" y="415052"/>
                  </a:cubicBezTo>
                  <a:cubicBezTo>
                    <a:pt x="4653831" y="412591"/>
                    <a:pt x="4703052" y="503662"/>
                    <a:pt x="4739967" y="518430"/>
                  </a:cubicBezTo>
                  <a:cubicBezTo>
                    <a:pt x="4776882" y="533198"/>
                    <a:pt x="4823642" y="503661"/>
                    <a:pt x="4843330" y="503661"/>
                  </a:cubicBezTo>
                  <a:cubicBezTo>
                    <a:pt x="4863018" y="503661"/>
                    <a:pt x="4858097" y="518430"/>
                    <a:pt x="4858097" y="518430"/>
                  </a:cubicBezTo>
                  <a:cubicBezTo>
                    <a:pt x="4895013" y="557812"/>
                    <a:pt x="5003298" y="725185"/>
                    <a:pt x="5064824" y="739953"/>
                  </a:cubicBezTo>
                  <a:cubicBezTo>
                    <a:pt x="5126350" y="754721"/>
                    <a:pt x="5187876" y="626730"/>
                    <a:pt x="5227253" y="607039"/>
                  </a:cubicBezTo>
                  <a:cubicBezTo>
                    <a:pt x="5266630" y="587348"/>
                    <a:pt x="5286318" y="626730"/>
                    <a:pt x="5301084" y="621807"/>
                  </a:cubicBezTo>
                  <a:cubicBezTo>
                    <a:pt x="5315850" y="616884"/>
                    <a:pt x="5286317" y="584887"/>
                    <a:pt x="5315850" y="577503"/>
                  </a:cubicBezTo>
                  <a:cubicBezTo>
                    <a:pt x="5345383" y="570119"/>
                    <a:pt x="5446285" y="597194"/>
                    <a:pt x="5478279" y="577503"/>
                  </a:cubicBezTo>
                  <a:cubicBezTo>
                    <a:pt x="5510273" y="557812"/>
                    <a:pt x="5470896" y="476587"/>
                    <a:pt x="5507812" y="459357"/>
                  </a:cubicBezTo>
                  <a:cubicBezTo>
                    <a:pt x="5544728" y="442127"/>
                    <a:pt x="5657935" y="491355"/>
                    <a:pt x="5699773" y="474125"/>
                  </a:cubicBezTo>
                  <a:cubicBezTo>
                    <a:pt x="5741611" y="456895"/>
                    <a:pt x="5721922" y="373209"/>
                    <a:pt x="5758838" y="355979"/>
                  </a:cubicBezTo>
                  <a:cubicBezTo>
                    <a:pt x="5795754" y="338749"/>
                    <a:pt x="5891735" y="385515"/>
                    <a:pt x="5921267" y="370747"/>
                  </a:cubicBezTo>
                  <a:cubicBezTo>
                    <a:pt x="5950799" y="355979"/>
                    <a:pt x="5923728" y="284599"/>
                    <a:pt x="5936033" y="267370"/>
                  </a:cubicBezTo>
                  <a:cubicBezTo>
                    <a:pt x="5948338" y="250141"/>
                    <a:pt x="5977871" y="255063"/>
                    <a:pt x="5995098" y="267370"/>
                  </a:cubicBezTo>
                  <a:cubicBezTo>
                    <a:pt x="6012325" y="279677"/>
                    <a:pt x="6014787" y="336288"/>
                    <a:pt x="6039397" y="341211"/>
                  </a:cubicBezTo>
                  <a:cubicBezTo>
                    <a:pt x="6064007" y="346134"/>
                    <a:pt x="6098461" y="301829"/>
                    <a:pt x="6142760" y="296906"/>
                  </a:cubicBezTo>
                  <a:cubicBezTo>
                    <a:pt x="6187059" y="291983"/>
                    <a:pt x="6270734" y="360901"/>
                    <a:pt x="6305189" y="311674"/>
                  </a:cubicBezTo>
                  <a:cubicBezTo>
                    <a:pt x="6339644" y="262446"/>
                    <a:pt x="6327339" y="21232"/>
                    <a:pt x="6349488" y="1541"/>
                  </a:cubicBezTo>
                  <a:cubicBezTo>
                    <a:pt x="6371637" y="-18150"/>
                    <a:pt x="6403631" y="156608"/>
                    <a:pt x="6438085" y="193528"/>
                  </a:cubicBezTo>
                  <a:cubicBezTo>
                    <a:pt x="6472539" y="230448"/>
                    <a:pt x="6529144" y="198451"/>
                    <a:pt x="6556215" y="223065"/>
                  </a:cubicBezTo>
                  <a:cubicBezTo>
                    <a:pt x="6583287" y="247679"/>
                    <a:pt x="6575904" y="323981"/>
                    <a:pt x="6600514" y="341211"/>
                  </a:cubicBezTo>
                  <a:cubicBezTo>
                    <a:pt x="6625124" y="358441"/>
                    <a:pt x="6662040" y="294445"/>
                    <a:pt x="6703878" y="326443"/>
                  </a:cubicBezTo>
                  <a:cubicBezTo>
                    <a:pt x="6745716" y="358441"/>
                    <a:pt x="6809702" y="515968"/>
                    <a:pt x="6851540" y="533198"/>
                  </a:cubicBezTo>
                  <a:cubicBezTo>
                    <a:pt x="6893378" y="550427"/>
                    <a:pt x="6910605" y="449511"/>
                    <a:pt x="6954904" y="429820"/>
                  </a:cubicBezTo>
                  <a:cubicBezTo>
                    <a:pt x="6999203" y="410129"/>
                    <a:pt x="7075495" y="449511"/>
                    <a:pt x="7117333" y="415052"/>
                  </a:cubicBezTo>
                  <a:cubicBezTo>
                    <a:pt x="7159171" y="380593"/>
                    <a:pt x="7186242" y="255063"/>
                    <a:pt x="7205930" y="223065"/>
                  </a:cubicBezTo>
                  <a:cubicBezTo>
                    <a:pt x="7225618" y="191067"/>
                    <a:pt x="7220697" y="245217"/>
                    <a:pt x="7235463" y="223065"/>
                  </a:cubicBezTo>
                  <a:cubicBezTo>
                    <a:pt x="7250229" y="200913"/>
                    <a:pt x="7267457" y="112303"/>
                    <a:pt x="7294528" y="90151"/>
                  </a:cubicBezTo>
                  <a:cubicBezTo>
                    <a:pt x="7321599" y="67999"/>
                    <a:pt x="7365898" y="97535"/>
                    <a:pt x="7397891" y="90151"/>
                  </a:cubicBezTo>
                  <a:cubicBezTo>
                    <a:pt x="7429885" y="82767"/>
                    <a:pt x="7486489" y="45846"/>
                    <a:pt x="7486489" y="45846"/>
                  </a:cubicBezTo>
                  <a:lnTo>
                    <a:pt x="7486489" y="45846"/>
                  </a:lnTo>
                </a:path>
              </a:pathLst>
            </a:cu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340" name="ZoneTexte 24"/>
            <p:cNvSpPr txBox="1">
              <a:spLocks noChangeArrowheads="1"/>
            </p:cNvSpPr>
            <p:nvPr/>
          </p:nvSpPr>
          <p:spPr bwMode="auto">
            <a:xfrm>
              <a:off x="7900486" y="4180553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latin typeface="American Typewriter" charset="0"/>
                  <a:cs typeface="American Typewriter" charset="0"/>
                </a:rPr>
                <a:t>piControl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06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388" y="442913"/>
            <a:ext cx="809783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American Typewriter"/>
                <a:ea typeface="+mn-ea"/>
                <a:cs typeface="American Typewriter"/>
              </a:rPr>
              <a:t>Strategy</a:t>
            </a:r>
            <a:r>
              <a:rPr lang="fr-FR" sz="2000" b="1" dirty="0">
                <a:latin typeface="American Typewriter"/>
                <a:ea typeface="+mn-ea"/>
                <a:cs typeface="American Typewriter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surface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initialization</a:t>
            </a:r>
            <a:endParaRPr lang="fr-FR" dirty="0">
              <a:latin typeface="American Typewriter"/>
              <a:ea typeface="+mn-ea"/>
              <a:cs typeface="American Typewriter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of the ensemble of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historical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(long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term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hindcasts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launched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each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run</a:t>
            </a:r>
            <a:endParaRPr lang="fr-FR" dirty="0">
              <a:latin typeface="American Typewriter"/>
              <a:ea typeface="+mn-ea"/>
              <a:cs typeface="American Typewriter"/>
            </a:endParaRPr>
          </a:p>
        </p:txBody>
      </p:sp>
      <p:grpSp>
        <p:nvGrpSpPr>
          <p:cNvPr id="15362" name="Grouper 23"/>
          <p:cNvGrpSpPr>
            <a:grpSpLocks/>
          </p:cNvGrpSpPr>
          <p:nvPr/>
        </p:nvGrpSpPr>
        <p:grpSpPr bwMode="auto">
          <a:xfrm>
            <a:off x="74613" y="2303463"/>
            <a:ext cx="9144000" cy="2814637"/>
            <a:chOff x="73830" y="2303845"/>
            <a:chExt cx="9144212" cy="2814755"/>
          </a:xfrm>
        </p:grpSpPr>
        <p:sp>
          <p:nvSpPr>
            <p:cNvPr id="12" name="Forme libre 11"/>
            <p:cNvSpPr/>
            <p:nvPr/>
          </p:nvSpPr>
          <p:spPr>
            <a:xfrm rot="441643">
              <a:off x="73830" y="2999199"/>
              <a:ext cx="8612387" cy="1558990"/>
            </a:xfrm>
            <a:custGeom>
              <a:avLst/>
              <a:gdLst>
                <a:gd name="connsiteX0" fmla="*/ 0 w 7486489"/>
                <a:gd name="connsiteY0" fmla="*/ 872867 h 1021258"/>
                <a:gd name="connsiteX1" fmla="*/ 118130 w 7486489"/>
                <a:gd name="connsiteY1" fmla="*/ 1020550 h 1021258"/>
                <a:gd name="connsiteX2" fmla="*/ 206728 w 7486489"/>
                <a:gd name="connsiteY2" fmla="*/ 931940 h 1021258"/>
                <a:gd name="connsiteX3" fmla="*/ 310092 w 7486489"/>
                <a:gd name="connsiteY3" fmla="*/ 1005781 h 1021258"/>
                <a:gd name="connsiteX4" fmla="*/ 428222 w 7486489"/>
                <a:gd name="connsiteY4" fmla="*/ 917172 h 1021258"/>
                <a:gd name="connsiteX5" fmla="*/ 472520 w 7486489"/>
                <a:gd name="connsiteY5" fmla="*/ 799026 h 1021258"/>
                <a:gd name="connsiteX6" fmla="*/ 620183 w 7486489"/>
                <a:gd name="connsiteY6" fmla="*/ 858099 h 1021258"/>
                <a:gd name="connsiteX7" fmla="*/ 753079 w 7486489"/>
                <a:gd name="connsiteY7" fmla="*/ 680880 h 1021258"/>
                <a:gd name="connsiteX8" fmla="*/ 826910 w 7486489"/>
                <a:gd name="connsiteY8" fmla="*/ 769490 h 1021258"/>
                <a:gd name="connsiteX9" fmla="*/ 945040 w 7486489"/>
                <a:gd name="connsiteY9" fmla="*/ 739953 h 1021258"/>
                <a:gd name="connsiteX10" fmla="*/ 1092703 w 7486489"/>
                <a:gd name="connsiteY10" fmla="*/ 887636 h 1021258"/>
                <a:gd name="connsiteX11" fmla="*/ 1166534 w 7486489"/>
                <a:gd name="connsiteY11" fmla="*/ 799026 h 1021258"/>
                <a:gd name="connsiteX12" fmla="*/ 1255132 w 7486489"/>
                <a:gd name="connsiteY12" fmla="*/ 799026 h 1021258"/>
                <a:gd name="connsiteX13" fmla="*/ 1299430 w 7486489"/>
                <a:gd name="connsiteY13" fmla="*/ 680880 h 1021258"/>
                <a:gd name="connsiteX14" fmla="*/ 1373262 w 7486489"/>
                <a:gd name="connsiteY14" fmla="*/ 680880 h 1021258"/>
                <a:gd name="connsiteX15" fmla="*/ 1491392 w 7486489"/>
                <a:gd name="connsiteY15" fmla="*/ 813794 h 1021258"/>
                <a:gd name="connsiteX16" fmla="*/ 1520924 w 7486489"/>
                <a:gd name="connsiteY16" fmla="*/ 754721 h 1021258"/>
                <a:gd name="connsiteX17" fmla="*/ 1653820 w 7486489"/>
                <a:gd name="connsiteY17" fmla="*/ 754721 h 1021258"/>
                <a:gd name="connsiteX18" fmla="*/ 1742418 w 7486489"/>
                <a:gd name="connsiteY18" fmla="*/ 695648 h 1021258"/>
                <a:gd name="connsiteX19" fmla="*/ 1860548 w 7486489"/>
                <a:gd name="connsiteY19" fmla="*/ 695648 h 1021258"/>
                <a:gd name="connsiteX20" fmla="*/ 1963912 w 7486489"/>
                <a:gd name="connsiteY20" fmla="*/ 607039 h 1021258"/>
                <a:gd name="connsiteX21" fmla="*/ 2067275 w 7486489"/>
                <a:gd name="connsiteY21" fmla="*/ 769490 h 1021258"/>
                <a:gd name="connsiteX22" fmla="*/ 2244470 w 7486489"/>
                <a:gd name="connsiteY22" fmla="*/ 651344 h 1021258"/>
                <a:gd name="connsiteX23" fmla="*/ 2510263 w 7486489"/>
                <a:gd name="connsiteY23" fmla="*/ 828563 h 1021258"/>
                <a:gd name="connsiteX24" fmla="*/ 2554562 w 7486489"/>
                <a:gd name="connsiteY24" fmla="*/ 695648 h 1021258"/>
                <a:gd name="connsiteX25" fmla="*/ 2613627 w 7486489"/>
                <a:gd name="connsiteY25" fmla="*/ 621807 h 1021258"/>
                <a:gd name="connsiteX26" fmla="*/ 2820354 w 7486489"/>
                <a:gd name="connsiteY26" fmla="*/ 695648 h 1021258"/>
                <a:gd name="connsiteX27" fmla="*/ 2864653 w 7486489"/>
                <a:gd name="connsiteY27" fmla="*/ 607039 h 1021258"/>
                <a:gd name="connsiteX28" fmla="*/ 3012315 w 7486489"/>
                <a:gd name="connsiteY28" fmla="*/ 754721 h 1021258"/>
                <a:gd name="connsiteX29" fmla="*/ 3130445 w 7486489"/>
                <a:gd name="connsiteY29" fmla="*/ 636576 h 1021258"/>
                <a:gd name="connsiteX30" fmla="*/ 3307640 w 7486489"/>
                <a:gd name="connsiteY30" fmla="*/ 666112 h 1021258"/>
                <a:gd name="connsiteX31" fmla="*/ 3381472 w 7486489"/>
                <a:gd name="connsiteY31" fmla="*/ 562734 h 1021258"/>
                <a:gd name="connsiteX32" fmla="*/ 3484835 w 7486489"/>
                <a:gd name="connsiteY32" fmla="*/ 562734 h 1021258"/>
                <a:gd name="connsiteX33" fmla="*/ 3543900 w 7486489"/>
                <a:gd name="connsiteY33" fmla="*/ 503661 h 1021258"/>
                <a:gd name="connsiteX34" fmla="*/ 3662030 w 7486489"/>
                <a:gd name="connsiteY34" fmla="*/ 577503 h 1021258"/>
                <a:gd name="connsiteX35" fmla="*/ 3706329 w 7486489"/>
                <a:gd name="connsiteY35" fmla="*/ 488893 h 1021258"/>
                <a:gd name="connsiteX36" fmla="*/ 3794927 w 7486489"/>
                <a:gd name="connsiteY36" fmla="*/ 415052 h 1021258"/>
                <a:gd name="connsiteX37" fmla="*/ 3972122 w 7486489"/>
                <a:gd name="connsiteY37" fmla="*/ 474125 h 1021258"/>
                <a:gd name="connsiteX38" fmla="*/ 4075485 w 7486489"/>
                <a:gd name="connsiteY38" fmla="*/ 695648 h 1021258"/>
                <a:gd name="connsiteX39" fmla="*/ 4208382 w 7486489"/>
                <a:gd name="connsiteY39" fmla="*/ 651344 h 1021258"/>
                <a:gd name="connsiteX40" fmla="*/ 4208382 w 7486489"/>
                <a:gd name="connsiteY40" fmla="*/ 459357 h 1021258"/>
                <a:gd name="connsiteX41" fmla="*/ 4282213 w 7486489"/>
                <a:gd name="connsiteY41" fmla="*/ 503661 h 1021258"/>
                <a:gd name="connsiteX42" fmla="*/ 4548005 w 7486489"/>
                <a:gd name="connsiteY42" fmla="*/ 533198 h 1021258"/>
                <a:gd name="connsiteX43" fmla="*/ 4621837 w 7486489"/>
                <a:gd name="connsiteY43" fmla="*/ 415052 h 1021258"/>
                <a:gd name="connsiteX44" fmla="*/ 4739967 w 7486489"/>
                <a:gd name="connsiteY44" fmla="*/ 518430 h 1021258"/>
                <a:gd name="connsiteX45" fmla="*/ 4843330 w 7486489"/>
                <a:gd name="connsiteY45" fmla="*/ 503661 h 1021258"/>
                <a:gd name="connsiteX46" fmla="*/ 4858097 w 7486489"/>
                <a:gd name="connsiteY46" fmla="*/ 518430 h 1021258"/>
                <a:gd name="connsiteX47" fmla="*/ 5064824 w 7486489"/>
                <a:gd name="connsiteY47" fmla="*/ 739953 h 1021258"/>
                <a:gd name="connsiteX48" fmla="*/ 5227253 w 7486489"/>
                <a:gd name="connsiteY48" fmla="*/ 607039 h 1021258"/>
                <a:gd name="connsiteX49" fmla="*/ 5301084 w 7486489"/>
                <a:gd name="connsiteY49" fmla="*/ 621807 h 1021258"/>
                <a:gd name="connsiteX50" fmla="*/ 5315850 w 7486489"/>
                <a:gd name="connsiteY50" fmla="*/ 577503 h 1021258"/>
                <a:gd name="connsiteX51" fmla="*/ 5478279 w 7486489"/>
                <a:gd name="connsiteY51" fmla="*/ 577503 h 1021258"/>
                <a:gd name="connsiteX52" fmla="*/ 5507812 w 7486489"/>
                <a:gd name="connsiteY52" fmla="*/ 459357 h 1021258"/>
                <a:gd name="connsiteX53" fmla="*/ 5699773 w 7486489"/>
                <a:gd name="connsiteY53" fmla="*/ 474125 h 1021258"/>
                <a:gd name="connsiteX54" fmla="*/ 5758838 w 7486489"/>
                <a:gd name="connsiteY54" fmla="*/ 355979 h 1021258"/>
                <a:gd name="connsiteX55" fmla="*/ 5921267 w 7486489"/>
                <a:gd name="connsiteY55" fmla="*/ 370747 h 1021258"/>
                <a:gd name="connsiteX56" fmla="*/ 5936033 w 7486489"/>
                <a:gd name="connsiteY56" fmla="*/ 267370 h 1021258"/>
                <a:gd name="connsiteX57" fmla="*/ 5995098 w 7486489"/>
                <a:gd name="connsiteY57" fmla="*/ 267370 h 1021258"/>
                <a:gd name="connsiteX58" fmla="*/ 6039397 w 7486489"/>
                <a:gd name="connsiteY58" fmla="*/ 341211 h 1021258"/>
                <a:gd name="connsiteX59" fmla="*/ 6142760 w 7486489"/>
                <a:gd name="connsiteY59" fmla="*/ 296906 h 1021258"/>
                <a:gd name="connsiteX60" fmla="*/ 6305189 w 7486489"/>
                <a:gd name="connsiteY60" fmla="*/ 311674 h 1021258"/>
                <a:gd name="connsiteX61" fmla="*/ 6349488 w 7486489"/>
                <a:gd name="connsiteY61" fmla="*/ 1541 h 1021258"/>
                <a:gd name="connsiteX62" fmla="*/ 6438085 w 7486489"/>
                <a:gd name="connsiteY62" fmla="*/ 193528 h 1021258"/>
                <a:gd name="connsiteX63" fmla="*/ 6556215 w 7486489"/>
                <a:gd name="connsiteY63" fmla="*/ 223065 h 1021258"/>
                <a:gd name="connsiteX64" fmla="*/ 6600514 w 7486489"/>
                <a:gd name="connsiteY64" fmla="*/ 341211 h 1021258"/>
                <a:gd name="connsiteX65" fmla="*/ 6703878 w 7486489"/>
                <a:gd name="connsiteY65" fmla="*/ 326443 h 1021258"/>
                <a:gd name="connsiteX66" fmla="*/ 6851540 w 7486489"/>
                <a:gd name="connsiteY66" fmla="*/ 533198 h 1021258"/>
                <a:gd name="connsiteX67" fmla="*/ 6954904 w 7486489"/>
                <a:gd name="connsiteY67" fmla="*/ 429820 h 1021258"/>
                <a:gd name="connsiteX68" fmla="*/ 7117333 w 7486489"/>
                <a:gd name="connsiteY68" fmla="*/ 415052 h 1021258"/>
                <a:gd name="connsiteX69" fmla="*/ 7205930 w 7486489"/>
                <a:gd name="connsiteY69" fmla="*/ 223065 h 1021258"/>
                <a:gd name="connsiteX70" fmla="*/ 7235463 w 7486489"/>
                <a:gd name="connsiteY70" fmla="*/ 223065 h 1021258"/>
                <a:gd name="connsiteX71" fmla="*/ 7294528 w 7486489"/>
                <a:gd name="connsiteY71" fmla="*/ 90151 h 1021258"/>
                <a:gd name="connsiteX72" fmla="*/ 7397891 w 7486489"/>
                <a:gd name="connsiteY72" fmla="*/ 90151 h 1021258"/>
                <a:gd name="connsiteX73" fmla="*/ 7486489 w 7486489"/>
                <a:gd name="connsiteY73" fmla="*/ 45846 h 1021258"/>
                <a:gd name="connsiteX74" fmla="*/ 7486489 w 7486489"/>
                <a:gd name="connsiteY74" fmla="*/ 45846 h 10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486489" h="1021258">
                  <a:moveTo>
                    <a:pt x="0" y="872867"/>
                  </a:moveTo>
                  <a:cubicBezTo>
                    <a:pt x="41837" y="941786"/>
                    <a:pt x="83675" y="1010705"/>
                    <a:pt x="118130" y="1020550"/>
                  </a:cubicBezTo>
                  <a:cubicBezTo>
                    <a:pt x="152585" y="1030395"/>
                    <a:pt x="174734" y="934402"/>
                    <a:pt x="206728" y="931940"/>
                  </a:cubicBezTo>
                  <a:cubicBezTo>
                    <a:pt x="238722" y="929479"/>
                    <a:pt x="273176" y="1008242"/>
                    <a:pt x="310092" y="1005781"/>
                  </a:cubicBezTo>
                  <a:cubicBezTo>
                    <a:pt x="347008" y="1003320"/>
                    <a:pt x="401151" y="951631"/>
                    <a:pt x="428222" y="917172"/>
                  </a:cubicBezTo>
                  <a:cubicBezTo>
                    <a:pt x="455293" y="882713"/>
                    <a:pt x="440527" y="808871"/>
                    <a:pt x="472520" y="799026"/>
                  </a:cubicBezTo>
                  <a:cubicBezTo>
                    <a:pt x="504513" y="789181"/>
                    <a:pt x="573423" y="877790"/>
                    <a:pt x="620183" y="858099"/>
                  </a:cubicBezTo>
                  <a:cubicBezTo>
                    <a:pt x="666943" y="838408"/>
                    <a:pt x="718625" y="695648"/>
                    <a:pt x="753079" y="680880"/>
                  </a:cubicBezTo>
                  <a:cubicBezTo>
                    <a:pt x="787534" y="666112"/>
                    <a:pt x="794917" y="759645"/>
                    <a:pt x="826910" y="769490"/>
                  </a:cubicBezTo>
                  <a:cubicBezTo>
                    <a:pt x="858903" y="779335"/>
                    <a:pt x="900741" y="720262"/>
                    <a:pt x="945040" y="739953"/>
                  </a:cubicBezTo>
                  <a:cubicBezTo>
                    <a:pt x="989339" y="759644"/>
                    <a:pt x="1055787" y="877791"/>
                    <a:pt x="1092703" y="887636"/>
                  </a:cubicBezTo>
                  <a:cubicBezTo>
                    <a:pt x="1129619" y="897482"/>
                    <a:pt x="1139463" y="813794"/>
                    <a:pt x="1166534" y="799026"/>
                  </a:cubicBezTo>
                  <a:cubicBezTo>
                    <a:pt x="1193605" y="784258"/>
                    <a:pt x="1232983" y="818717"/>
                    <a:pt x="1255132" y="799026"/>
                  </a:cubicBezTo>
                  <a:cubicBezTo>
                    <a:pt x="1277281" y="779335"/>
                    <a:pt x="1279742" y="700571"/>
                    <a:pt x="1299430" y="680880"/>
                  </a:cubicBezTo>
                  <a:cubicBezTo>
                    <a:pt x="1319118" y="661189"/>
                    <a:pt x="1341268" y="658728"/>
                    <a:pt x="1373262" y="680880"/>
                  </a:cubicBezTo>
                  <a:cubicBezTo>
                    <a:pt x="1405256" y="703032"/>
                    <a:pt x="1466782" y="801487"/>
                    <a:pt x="1491392" y="813794"/>
                  </a:cubicBezTo>
                  <a:cubicBezTo>
                    <a:pt x="1516002" y="826101"/>
                    <a:pt x="1493853" y="764566"/>
                    <a:pt x="1520924" y="754721"/>
                  </a:cubicBezTo>
                  <a:cubicBezTo>
                    <a:pt x="1547995" y="744876"/>
                    <a:pt x="1616904" y="764566"/>
                    <a:pt x="1653820" y="754721"/>
                  </a:cubicBezTo>
                  <a:cubicBezTo>
                    <a:pt x="1690736" y="744875"/>
                    <a:pt x="1707963" y="705493"/>
                    <a:pt x="1742418" y="695648"/>
                  </a:cubicBezTo>
                  <a:cubicBezTo>
                    <a:pt x="1776873" y="685803"/>
                    <a:pt x="1823632" y="710416"/>
                    <a:pt x="1860548" y="695648"/>
                  </a:cubicBezTo>
                  <a:cubicBezTo>
                    <a:pt x="1897464" y="680880"/>
                    <a:pt x="1929458" y="594732"/>
                    <a:pt x="1963912" y="607039"/>
                  </a:cubicBezTo>
                  <a:cubicBezTo>
                    <a:pt x="1998366" y="619346"/>
                    <a:pt x="2020515" y="762106"/>
                    <a:pt x="2067275" y="769490"/>
                  </a:cubicBezTo>
                  <a:cubicBezTo>
                    <a:pt x="2114035" y="776874"/>
                    <a:pt x="2170639" y="641498"/>
                    <a:pt x="2244470" y="651344"/>
                  </a:cubicBezTo>
                  <a:cubicBezTo>
                    <a:pt x="2318301" y="661189"/>
                    <a:pt x="2458581" y="821179"/>
                    <a:pt x="2510263" y="828563"/>
                  </a:cubicBezTo>
                  <a:cubicBezTo>
                    <a:pt x="2561945" y="835947"/>
                    <a:pt x="2537335" y="730107"/>
                    <a:pt x="2554562" y="695648"/>
                  </a:cubicBezTo>
                  <a:cubicBezTo>
                    <a:pt x="2571789" y="661189"/>
                    <a:pt x="2569328" y="621807"/>
                    <a:pt x="2613627" y="621807"/>
                  </a:cubicBezTo>
                  <a:cubicBezTo>
                    <a:pt x="2657926" y="621807"/>
                    <a:pt x="2778516" y="698109"/>
                    <a:pt x="2820354" y="695648"/>
                  </a:cubicBezTo>
                  <a:cubicBezTo>
                    <a:pt x="2862192" y="693187"/>
                    <a:pt x="2832660" y="597194"/>
                    <a:pt x="2864653" y="607039"/>
                  </a:cubicBezTo>
                  <a:cubicBezTo>
                    <a:pt x="2896646" y="616884"/>
                    <a:pt x="2968016" y="749798"/>
                    <a:pt x="3012315" y="754721"/>
                  </a:cubicBezTo>
                  <a:cubicBezTo>
                    <a:pt x="3056614" y="759644"/>
                    <a:pt x="3081224" y="651344"/>
                    <a:pt x="3130445" y="636576"/>
                  </a:cubicBezTo>
                  <a:cubicBezTo>
                    <a:pt x="3179666" y="621808"/>
                    <a:pt x="3265802" y="678419"/>
                    <a:pt x="3307640" y="666112"/>
                  </a:cubicBezTo>
                  <a:cubicBezTo>
                    <a:pt x="3349478" y="653805"/>
                    <a:pt x="3351940" y="579964"/>
                    <a:pt x="3381472" y="562734"/>
                  </a:cubicBezTo>
                  <a:cubicBezTo>
                    <a:pt x="3411004" y="545504"/>
                    <a:pt x="3457764" y="572579"/>
                    <a:pt x="3484835" y="562734"/>
                  </a:cubicBezTo>
                  <a:cubicBezTo>
                    <a:pt x="3511906" y="552889"/>
                    <a:pt x="3514368" y="501200"/>
                    <a:pt x="3543900" y="503661"/>
                  </a:cubicBezTo>
                  <a:cubicBezTo>
                    <a:pt x="3573432" y="506122"/>
                    <a:pt x="3634959" y="579964"/>
                    <a:pt x="3662030" y="577503"/>
                  </a:cubicBezTo>
                  <a:cubicBezTo>
                    <a:pt x="3689101" y="575042"/>
                    <a:pt x="3684180" y="515968"/>
                    <a:pt x="3706329" y="488893"/>
                  </a:cubicBezTo>
                  <a:cubicBezTo>
                    <a:pt x="3728478" y="461818"/>
                    <a:pt x="3750628" y="417513"/>
                    <a:pt x="3794927" y="415052"/>
                  </a:cubicBezTo>
                  <a:cubicBezTo>
                    <a:pt x="3839226" y="412591"/>
                    <a:pt x="3925362" y="427359"/>
                    <a:pt x="3972122" y="474125"/>
                  </a:cubicBezTo>
                  <a:cubicBezTo>
                    <a:pt x="4018882" y="520891"/>
                    <a:pt x="4036108" y="666112"/>
                    <a:pt x="4075485" y="695648"/>
                  </a:cubicBezTo>
                  <a:cubicBezTo>
                    <a:pt x="4114862" y="725184"/>
                    <a:pt x="4186233" y="690726"/>
                    <a:pt x="4208382" y="651344"/>
                  </a:cubicBezTo>
                  <a:cubicBezTo>
                    <a:pt x="4230532" y="611962"/>
                    <a:pt x="4196077" y="483971"/>
                    <a:pt x="4208382" y="459357"/>
                  </a:cubicBezTo>
                  <a:cubicBezTo>
                    <a:pt x="4220687" y="434743"/>
                    <a:pt x="4225609" y="491354"/>
                    <a:pt x="4282213" y="503661"/>
                  </a:cubicBezTo>
                  <a:cubicBezTo>
                    <a:pt x="4338817" y="515968"/>
                    <a:pt x="4491401" y="547966"/>
                    <a:pt x="4548005" y="533198"/>
                  </a:cubicBezTo>
                  <a:cubicBezTo>
                    <a:pt x="4604609" y="518430"/>
                    <a:pt x="4589843" y="417513"/>
                    <a:pt x="4621837" y="415052"/>
                  </a:cubicBezTo>
                  <a:cubicBezTo>
                    <a:pt x="4653831" y="412591"/>
                    <a:pt x="4703052" y="503662"/>
                    <a:pt x="4739967" y="518430"/>
                  </a:cubicBezTo>
                  <a:cubicBezTo>
                    <a:pt x="4776882" y="533198"/>
                    <a:pt x="4823642" y="503661"/>
                    <a:pt x="4843330" y="503661"/>
                  </a:cubicBezTo>
                  <a:cubicBezTo>
                    <a:pt x="4863018" y="503661"/>
                    <a:pt x="4858097" y="518430"/>
                    <a:pt x="4858097" y="518430"/>
                  </a:cubicBezTo>
                  <a:cubicBezTo>
                    <a:pt x="4895013" y="557812"/>
                    <a:pt x="5003298" y="725185"/>
                    <a:pt x="5064824" y="739953"/>
                  </a:cubicBezTo>
                  <a:cubicBezTo>
                    <a:pt x="5126350" y="754721"/>
                    <a:pt x="5187876" y="626730"/>
                    <a:pt x="5227253" y="607039"/>
                  </a:cubicBezTo>
                  <a:cubicBezTo>
                    <a:pt x="5266630" y="587348"/>
                    <a:pt x="5286318" y="626730"/>
                    <a:pt x="5301084" y="621807"/>
                  </a:cubicBezTo>
                  <a:cubicBezTo>
                    <a:pt x="5315850" y="616884"/>
                    <a:pt x="5286317" y="584887"/>
                    <a:pt x="5315850" y="577503"/>
                  </a:cubicBezTo>
                  <a:cubicBezTo>
                    <a:pt x="5345383" y="570119"/>
                    <a:pt x="5446285" y="597194"/>
                    <a:pt x="5478279" y="577503"/>
                  </a:cubicBezTo>
                  <a:cubicBezTo>
                    <a:pt x="5510273" y="557812"/>
                    <a:pt x="5470896" y="476587"/>
                    <a:pt x="5507812" y="459357"/>
                  </a:cubicBezTo>
                  <a:cubicBezTo>
                    <a:pt x="5544728" y="442127"/>
                    <a:pt x="5657935" y="491355"/>
                    <a:pt x="5699773" y="474125"/>
                  </a:cubicBezTo>
                  <a:cubicBezTo>
                    <a:pt x="5741611" y="456895"/>
                    <a:pt x="5721922" y="373209"/>
                    <a:pt x="5758838" y="355979"/>
                  </a:cubicBezTo>
                  <a:cubicBezTo>
                    <a:pt x="5795754" y="338749"/>
                    <a:pt x="5891735" y="385515"/>
                    <a:pt x="5921267" y="370747"/>
                  </a:cubicBezTo>
                  <a:cubicBezTo>
                    <a:pt x="5950799" y="355979"/>
                    <a:pt x="5923728" y="284599"/>
                    <a:pt x="5936033" y="267370"/>
                  </a:cubicBezTo>
                  <a:cubicBezTo>
                    <a:pt x="5948338" y="250141"/>
                    <a:pt x="5977871" y="255063"/>
                    <a:pt x="5995098" y="267370"/>
                  </a:cubicBezTo>
                  <a:cubicBezTo>
                    <a:pt x="6012325" y="279677"/>
                    <a:pt x="6014787" y="336288"/>
                    <a:pt x="6039397" y="341211"/>
                  </a:cubicBezTo>
                  <a:cubicBezTo>
                    <a:pt x="6064007" y="346134"/>
                    <a:pt x="6098461" y="301829"/>
                    <a:pt x="6142760" y="296906"/>
                  </a:cubicBezTo>
                  <a:cubicBezTo>
                    <a:pt x="6187059" y="291983"/>
                    <a:pt x="6270734" y="360901"/>
                    <a:pt x="6305189" y="311674"/>
                  </a:cubicBezTo>
                  <a:cubicBezTo>
                    <a:pt x="6339644" y="262446"/>
                    <a:pt x="6327339" y="21232"/>
                    <a:pt x="6349488" y="1541"/>
                  </a:cubicBezTo>
                  <a:cubicBezTo>
                    <a:pt x="6371637" y="-18150"/>
                    <a:pt x="6403631" y="156608"/>
                    <a:pt x="6438085" y="193528"/>
                  </a:cubicBezTo>
                  <a:cubicBezTo>
                    <a:pt x="6472539" y="230448"/>
                    <a:pt x="6529144" y="198451"/>
                    <a:pt x="6556215" y="223065"/>
                  </a:cubicBezTo>
                  <a:cubicBezTo>
                    <a:pt x="6583287" y="247679"/>
                    <a:pt x="6575904" y="323981"/>
                    <a:pt x="6600514" y="341211"/>
                  </a:cubicBezTo>
                  <a:cubicBezTo>
                    <a:pt x="6625124" y="358441"/>
                    <a:pt x="6662040" y="294445"/>
                    <a:pt x="6703878" y="326443"/>
                  </a:cubicBezTo>
                  <a:cubicBezTo>
                    <a:pt x="6745716" y="358441"/>
                    <a:pt x="6809702" y="515968"/>
                    <a:pt x="6851540" y="533198"/>
                  </a:cubicBezTo>
                  <a:cubicBezTo>
                    <a:pt x="6893378" y="550427"/>
                    <a:pt x="6910605" y="449511"/>
                    <a:pt x="6954904" y="429820"/>
                  </a:cubicBezTo>
                  <a:cubicBezTo>
                    <a:pt x="6999203" y="410129"/>
                    <a:pt x="7075495" y="449511"/>
                    <a:pt x="7117333" y="415052"/>
                  </a:cubicBezTo>
                  <a:cubicBezTo>
                    <a:pt x="7159171" y="380593"/>
                    <a:pt x="7186242" y="255063"/>
                    <a:pt x="7205930" y="223065"/>
                  </a:cubicBezTo>
                  <a:cubicBezTo>
                    <a:pt x="7225618" y="191067"/>
                    <a:pt x="7220697" y="245217"/>
                    <a:pt x="7235463" y="223065"/>
                  </a:cubicBezTo>
                  <a:cubicBezTo>
                    <a:pt x="7250229" y="200913"/>
                    <a:pt x="7267457" y="112303"/>
                    <a:pt x="7294528" y="90151"/>
                  </a:cubicBezTo>
                  <a:cubicBezTo>
                    <a:pt x="7321599" y="67999"/>
                    <a:pt x="7365898" y="97535"/>
                    <a:pt x="7397891" y="90151"/>
                  </a:cubicBezTo>
                  <a:cubicBezTo>
                    <a:pt x="7429885" y="82767"/>
                    <a:pt x="7486489" y="45846"/>
                    <a:pt x="7486489" y="45846"/>
                  </a:cubicBezTo>
                  <a:lnTo>
                    <a:pt x="7486489" y="45846"/>
                  </a:lnTo>
                </a:path>
              </a:pathLst>
            </a:cu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58028" y="2876956"/>
              <a:ext cx="3460830" cy="966829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983784" y="2975385"/>
              <a:ext cx="3460830" cy="968416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650846" y="3046826"/>
              <a:ext cx="3460830" cy="968416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15367" name="ZoneTexte 1"/>
            <p:cNvSpPr txBox="1">
              <a:spLocks noChangeArrowheads="1"/>
            </p:cNvSpPr>
            <p:nvPr/>
          </p:nvSpPr>
          <p:spPr bwMode="auto">
            <a:xfrm>
              <a:off x="914915" y="4749268"/>
              <a:ext cx="13863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historical1</a:t>
              </a:r>
            </a:p>
          </p:txBody>
        </p:sp>
        <p:sp>
          <p:nvSpPr>
            <p:cNvPr id="15368" name="ZoneTexte 7"/>
            <p:cNvSpPr txBox="1">
              <a:spLocks noChangeArrowheads="1"/>
            </p:cNvSpPr>
            <p:nvPr/>
          </p:nvSpPr>
          <p:spPr bwMode="auto">
            <a:xfrm>
              <a:off x="3577116" y="4749268"/>
              <a:ext cx="13863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historical2</a:t>
              </a:r>
            </a:p>
          </p:txBody>
        </p:sp>
        <p:sp>
          <p:nvSpPr>
            <p:cNvPr id="15369" name="ZoneTexte 8"/>
            <p:cNvSpPr txBox="1">
              <a:spLocks noChangeArrowheads="1"/>
            </p:cNvSpPr>
            <p:nvPr/>
          </p:nvSpPr>
          <p:spPr bwMode="auto">
            <a:xfrm>
              <a:off x="7760303" y="4749268"/>
              <a:ext cx="13863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historical3</a:t>
              </a:r>
            </a:p>
          </p:txBody>
        </p:sp>
        <p:sp>
          <p:nvSpPr>
            <p:cNvPr id="15370" name="ZoneTexte 2"/>
            <p:cNvSpPr txBox="1">
              <a:spLocks noChangeArrowheads="1"/>
            </p:cNvSpPr>
            <p:nvPr/>
          </p:nvSpPr>
          <p:spPr bwMode="auto">
            <a:xfrm>
              <a:off x="433824" y="4158796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5371" name="ZoneTexte 12"/>
            <p:cNvSpPr txBox="1">
              <a:spLocks noChangeArrowheads="1"/>
            </p:cNvSpPr>
            <p:nvPr/>
          </p:nvSpPr>
          <p:spPr bwMode="auto">
            <a:xfrm>
              <a:off x="2640982" y="4180553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5372" name="ZoneTexte 13"/>
            <p:cNvSpPr txBox="1">
              <a:spLocks noChangeArrowheads="1"/>
            </p:cNvSpPr>
            <p:nvPr/>
          </p:nvSpPr>
          <p:spPr bwMode="auto">
            <a:xfrm>
              <a:off x="5175567" y="4171247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5373" name="ZoneTexte 24"/>
            <p:cNvSpPr txBox="1">
              <a:spLocks noChangeArrowheads="1"/>
            </p:cNvSpPr>
            <p:nvPr/>
          </p:nvSpPr>
          <p:spPr bwMode="auto">
            <a:xfrm>
              <a:off x="7900486" y="4180553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latin typeface="American Typewriter" charset="0"/>
                  <a:cs typeface="American Typewriter" charset="0"/>
                </a:rPr>
                <a:t>piControl</a:t>
              </a:r>
            </a:p>
          </p:txBody>
        </p:sp>
        <p:sp>
          <p:nvSpPr>
            <p:cNvPr id="15374" name="ZoneTexte 37"/>
            <p:cNvSpPr txBox="1">
              <a:spLocks noChangeArrowheads="1"/>
            </p:cNvSpPr>
            <p:nvPr/>
          </p:nvSpPr>
          <p:spPr bwMode="auto">
            <a:xfrm>
              <a:off x="3675784" y="230384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5375" name="ZoneTexte 38"/>
            <p:cNvSpPr txBox="1">
              <a:spLocks noChangeArrowheads="1"/>
            </p:cNvSpPr>
            <p:nvPr/>
          </p:nvSpPr>
          <p:spPr bwMode="auto">
            <a:xfrm>
              <a:off x="6039396" y="2402623"/>
              <a:ext cx="959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5376" name="ZoneTexte 39"/>
            <p:cNvSpPr txBox="1">
              <a:spLocks noChangeArrowheads="1"/>
            </p:cNvSpPr>
            <p:nvPr/>
          </p:nvSpPr>
          <p:spPr bwMode="auto">
            <a:xfrm>
              <a:off x="8445222" y="234867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141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388" y="442913"/>
            <a:ext cx="809783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American Typewriter"/>
                <a:ea typeface="+mn-ea"/>
                <a:cs typeface="American Typewriter"/>
              </a:rPr>
              <a:t>Strategy</a:t>
            </a:r>
            <a:r>
              <a:rPr lang="fr-FR" sz="2000" b="1" dirty="0">
                <a:latin typeface="American Typewriter"/>
                <a:ea typeface="+mn-ea"/>
                <a:cs typeface="American Typewriter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surface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initialization</a:t>
            </a:r>
            <a:endParaRPr lang="fr-FR" dirty="0">
              <a:latin typeface="American Typewriter"/>
              <a:ea typeface="+mn-ea"/>
              <a:cs typeface="American Typewriter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of the ensemble of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historical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(long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term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hindcasts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launched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each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run</a:t>
            </a:r>
            <a:endParaRPr lang="fr-FR" dirty="0">
              <a:latin typeface="American Typewriter"/>
              <a:ea typeface="+mn-ea"/>
              <a:cs typeface="American Typewriter"/>
            </a:endParaRPr>
          </a:p>
        </p:txBody>
      </p:sp>
      <p:grpSp>
        <p:nvGrpSpPr>
          <p:cNvPr id="16386" name="Grouper 23"/>
          <p:cNvGrpSpPr>
            <a:grpSpLocks/>
          </p:cNvGrpSpPr>
          <p:nvPr/>
        </p:nvGrpSpPr>
        <p:grpSpPr bwMode="auto">
          <a:xfrm>
            <a:off x="74613" y="2303463"/>
            <a:ext cx="9144000" cy="2838450"/>
            <a:chOff x="73830" y="2303845"/>
            <a:chExt cx="9144212" cy="2838187"/>
          </a:xfrm>
        </p:grpSpPr>
        <p:sp>
          <p:nvSpPr>
            <p:cNvPr id="12" name="Forme libre 11"/>
            <p:cNvSpPr/>
            <p:nvPr/>
          </p:nvSpPr>
          <p:spPr>
            <a:xfrm rot="441643">
              <a:off x="73830" y="2999106"/>
              <a:ext cx="8612387" cy="1558781"/>
            </a:xfrm>
            <a:custGeom>
              <a:avLst/>
              <a:gdLst>
                <a:gd name="connsiteX0" fmla="*/ 0 w 7486489"/>
                <a:gd name="connsiteY0" fmla="*/ 872867 h 1021258"/>
                <a:gd name="connsiteX1" fmla="*/ 118130 w 7486489"/>
                <a:gd name="connsiteY1" fmla="*/ 1020550 h 1021258"/>
                <a:gd name="connsiteX2" fmla="*/ 206728 w 7486489"/>
                <a:gd name="connsiteY2" fmla="*/ 931940 h 1021258"/>
                <a:gd name="connsiteX3" fmla="*/ 310092 w 7486489"/>
                <a:gd name="connsiteY3" fmla="*/ 1005781 h 1021258"/>
                <a:gd name="connsiteX4" fmla="*/ 428222 w 7486489"/>
                <a:gd name="connsiteY4" fmla="*/ 917172 h 1021258"/>
                <a:gd name="connsiteX5" fmla="*/ 472520 w 7486489"/>
                <a:gd name="connsiteY5" fmla="*/ 799026 h 1021258"/>
                <a:gd name="connsiteX6" fmla="*/ 620183 w 7486489"/>
                <a:gd name="connsiteY6" fmla="*/ 858099 h 1021258"/>
                <a:gd name="connsiteX7" fmla="*/ 753079 w 7486489"/>
                <a:gd name="connsiteY7" fmla="*/ 680880 h 1021258"/>
                <a:gd name="connsiteX8" fmla="*/ 826910 w 7486489"/>
                <a:gd name="connsiteY8" fmla="*/ 769490 h 1021258"/>
                <a:gd name="connsiteX9" fmla="*/ 945040 w 7486489"/>
                <a:gd name="connsiteY9" fmla="*/ 739953 h 1021258"/>
                <a:gd name="connsiteX10" fmla="*/ 1092703 w 7486489"/>
                <a:gd name="connsiteY10" fmla="*/ 887636 h 1021258"/>
                <a:gd name="connsiteX11" fmla="*/ 1166534 w 7486489"/>
                <a:gd name="connsiteY11" fmla="*/ 799026 h 1021258"/>
                <a:gd name="connsiteX12" fmla="*/ 1255132 w 7486489"/>
                <a:gd name="connsiteY12" fmla="*/ 799026 h 1021258"/>
                <a:gd name="connsiteX13" fmla="*/ 1299430 w 7486489"/>
                <a:gd name="connsiteY13" fmla="*/ 680880 h 1021258"/>
                <a:gd name="connsiteX14" fmla="*/ 1373262 w 7486489"/>
                <a:gd name="connsiteY14" fmla="*/ 680880 h 1021258"/>
                <a:gd name="connsiteX15" fmla="*/ 1491392 w 7486489"/>
                <a:gd name="connsiteY15" fmla="*/ 813794 h 1021258"/>
                <a:gd name="connsiteX16" fmla="*/ 1520924 w 7486489"/>
                <a:gd name="connsiteY16" fmla="*/ 754721 h 1021258"/>
                <a:gd name="connsiteX17" fmla="*/ 1653820 w 7486489"/>
                <a:gd name="connsiteY17" fmla="*/ 754721 h 1021258"/>
                <a:gd name="connsiteX18" fmla="*/ 1742418 w 7486489"/>
                <a:gd name="connsiteY18" fmla="*/ 695648 h 1021258"/>
                <a:gd name="connsiteX19" fmla="*/ 1860548 w 7486489"/>
                <a:gd name="connsiteY19" fmla="*/ 695648 h 1021258"/>
                <a:gd name="connsiteX20" fmla="*/ 1963912 w 7486489"/>
                <a:gd name="connsiteY20" fmla="*/ 607039 h 1021258"/>
                <a:gd name="connsiteX21" fmla="*/ 2067275 w 7486489"/>
                <a:gd name="connsiteY21" fmla="*/ 769490 h 1021258"/>
                <a:gd name="connsiteX22" fmla="*/ 2244470 w 7486489"/>
                <a:gd name="connsiteY22" fmla="*/ 651344 h 1021258"/>
                <a:gd name="connsiteX23" fmla="*/ 2510263 w 7486489"/>
                <a:gd name="connsiteY23" fmla="*/ 828563 h 1021258"/>
                <a:gd name="connsiteX24" fmla="*/ 2554562 w 7486489"/>
                <a:gd name="connsiteY24" fmla="*/ 695648 h 1021258"/>
                <a:gd name="connsiteX25" fmla="*/ 2613627 w 7486489"/>
                <a:gd name="connsiteY25" fmla="*/ 621807 h 1021258"/>
                <a:gd name="connsiteX26" fmla="*/ 2820354 w 7486489"/>
                <a:gd name="connsiteY26" fmla="*/ 695648 h 1021258"/>
                <a:gd name="connsiteX27" fmla="*/ 2864653 w 7486489"/>
                <a:gd name="connsiteY27" fmla="*/ 607039 h 1021258"/>
                <a:gd name="connsiteX28" fmla="*/ 3012315 w 7486489"/>
                <a:gd name="connsiteY28" fmla="*/ 754721 h 1021258"/>
                <a:gd name="connsiteX29" fmla="*/ 3130445 w 7486489"/>
                <a:gd name="connsiteY29" fmla="*/ 636576 h 1021258"/>
                <a:gd name="connsiteX30" fmla="*/ 3307640 w 7486489"/>
                <a:gd name="connsiteY30" fmla="*/ 666112 h 1021258"/>
                <a:gd name="connsiteX31" fmla="*/ 3381472 w 7486489"/>
                <a:gd name="connsiteY31" fmla="*/ 562734 h 1021258"/>
                <a:gd name="connsiteX32" fmla="*/ 3484835 w 7486489"/>
                <a:gd name="connsiteY32" fmla="*/ 562734 h 1021258"/>
                <a:gd name="connsiteX33" fmla="*/ 3543900 w 7486489"/>
                <a:gd name="connsiteY33" fmla="*/ 503661 h 1021258"/>
                <a:gd name="connsiteX34" fmla="*/ 3662030 w 7486489"/>
                <a:gd name="connsiteY34" fmla="*/ 577503 h 1021258"/>
                <a:gd name="connsiteX35" fmla="*/ 3706329 w 7486489"/>
                <a:gd name="connsiteY35" fmla="*/ 488893 h 1021258"/>
                <a:gd name="connsiteX36" fmla="*/ 3794927 w 7486489"/>
                <a:gd name="connsiteY36" fmla="*/ 415052 h 1021258"/>
                <a:gd name="connsiteX37" fmla="*/ 3972122 w 7486489"/>
                <a:gd name="connsiteY37" fmla="*/ 474125 h 1021258"/>
                <a:gd name="connsiteX38" fmla="*/ 4075485 w 7486489"/>
                <a:gd name="connsiteY38" fmla="*/ 695648 h 1021258"/>
                <a:gd name="connsiteX39" fmla="*/ 4208382 w 7486489"/>
                <a:gd name="connsiteY39" fmla="*/ 651344 h 1021258"/>
                <a:gd name="connsiteX40" fmla="*/ 4208382 w 7486489"/>
                <a:gd name="connsiteY40" fmla="*/ 459357 h 1021258"/>
                <a:gd name="connsiteX41" fmla="*/ 4282213 w 7486489"/>
                <a:gd name="connsiteY41" fmla="*/ 503661 h 1021258"/>
                <a:gd name="connsiteX42" fmla="*/ 4548005 w 7486489"/>
                <a:gd name="connsiteY42" fmla="*/ 533198 h 1021258"/>
                <a:gd name="connsiteX43" fmla="*/ 4621837 w 7486489"/>
                <a:gd name="connsiteY43" fmla="*/ 415052 h 1021258"/>
                <a:gd name="connsiteX44" fmla="*/ 4739967 w 7486489"/>
                <a:gd name="connsiteY44" fmla="*/ 518430 h 1021258"/>
                <a:gd name="connsiteX45" fmla="*/ 4843330 w 7486489"/>
                <a:gd name="connsiteY45" fmla="*/ 503661 h 1021258"/>
                <a:gd name="connsiteX46" fmla="*/ 4858097 w 7486489"/>
                <a:gd name="connsiteY46" fmla="*/ 518430 h 1021258"/>
                <a:gd name="connsiteX47" fmla="*/ 5064824 w 7486489"/>
                <a:gd name="connsiteY47" fmla="*/ 739953 h 1021258"/>
                <a:gd name="connsiteX48" fmla="*/ 5227253 w 7486489"/>
                <a:gd name="connsiteY48" fmla="*/ 607039 h 1021258"/>
                <a:gd name="connsiteX49" fmla="*/ 5301084 w 7486489"/>
                <a:gd name="connsiteY49" fmla="*/ 621807 h 1021258"/>
                <a:gd name="connsiteX50" fmla="*/ 5315850 w 7486489"/>
                <a:gd name="connsiteY50" fmla="*/ 577503 h 1021258"/>
                <a:gd name="connsiteX51" fmla="*/ 5478279 w 7486489"/>
                <a:gd name="connsiteY51" fmla="*/ 577503 h 1021258"/>
                <a:gd name="connsiteX52" fmla="*/ 5507812 w 7486489"/>
                <a:gd name="connsiteY52" fmla="*/ 459357 h 1021258"/>
                <a:gd name="connsiteX53" fmla="*/ 5699773 w 7486489"/>
                <a:gd name="connsiteY53" fmla="*/ 474125 h 1021258"/>
                <a:gd name="connsiteX54" fmla="*/ 5758838 w 7486489"/>
                <a:gd name="connsiteY54" fmla="*/ 355979 h 1021258"/>
                <a:gd name="connsiteX55" fmla="*/ 5921267 w 7486489"/>
                <a:gd name="connsiteY55" fmla="*/ 370747 h 1021258"/>
                <a:gd name="connsiteX56" fmla="*/ 5936033 w 7486489"/>
                <a:gd name="connsiteY56" fmla="*/ 267370 h 1021258"/>
                <a:gd name="connsiteX57" fmla="*/ 5995098 w 7486489"/>
                <a:gd name="connsiteY57" fmla="*/ 267370 h 1021258"/>
                <a:gd name="connsiteX58" fmla="*/ 6039397 w 7486489"/>
                <a:gd name="connsiteY58" fmla="*/ 341211 h 1021258"/>
                <a:gd name="connsiteX59" fmla="*/ 6142760 w 7486489"/>
                <a:gd name="connsiteY59" fmla="*/ 296906 h 1021258"/>
                <a:gd name="connsiteX60" fmla="*/ 6305189 w 7486489"/>
                <a:gd name="connsiteY60" fmla="*/ 311674 h 1021258"/>
                <a:gd name="connsiteX61" fmla="*/ 6349488 w 7486489"/>
                <a:gd name="connsiteY61" fmla="*/ 1541 h 1021258"/>
                <a:gd name="connsiteX62" fmla="*/ 6438085 w 7486489"/>
                <a:gd name="connsiteY62" fmla="*/ 193528 h 1021258"/>
                <a:gd name="connsiteX63" fmla="*/ 6556215 w 7486489"/>
                <a:gd name="connsiteY63" fmla="*/ 223065 h 1021258"/>
                <a:gd name="connsiteX64" fmla="*/ 6600514 w 7486489"/>
                <a:gd name="connsiteY64" fmla="*/ 341211 h 1021258"/>
                <a:gd name="connsiteX65" fmla="*/ 6703878 w 7486489"/>
                <a:gd name="connsiteY65" fmla="*/ 326443 h 1021258"/>
                <a:gd name="connsiteX66" fmla="*/ 6851540 w 7486489"/>
                <a:gd name="connsiteY66" fmla="*/ 533198 h 1021258"/>
                <a:gd name="connsiteX67" fmla="*/ 6954904 w 7486489"/>
                <a:gd name="connsiteY67" fmla="*/ 429820 h 1021258"/>
                <a:gd name="connsiteX68" fmla="*/ 7117333 w 7486489"/>
                <a:gd name="connsiteY68" fmla="*/ 415052 h 1021258"/>
                <a:gd name="connsiteX69" fmla="*/ 7205930 w 7486489"/>
                <a:gd name="connsiteY69" fmla="*/ 223065 h 1021258"/>
                <a:gd name="connsiteX70" fmla="*/ 7235463 w 7486489"/>
                <a:gd name="connsiteY70" fmla="*/ 223065 h 1021258"/>
                <a:gd name="connsiteX71" fmla="*/ 7294528 w 7486489"/>
                <a:gd name="connsiteY71" fmla="*/ 90151 h 1021258"/>
                <a:gd name="connsiteX72" fmla="*/ 7397891 w 7486489"/>
                <a:gd name="connsiteY72" fmla="*/ 90151 h 1021258"/>
                <a:gd name="connsiteX73" fmla="*/ 7486489 w 7486489"/>
                <a:gd name="connsiteY73" fmla="*/ 45846 h 1021258"/>
                <a:gd name="connsiteX74" fmla="*/ 7486489 w 7486489"/>
                <a:gd name="connsiteY74" fmla="*/ 45846 h 10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486489" h="1021258">
                  <a:moveTo>
                    <a:pt x="0" y="872867"/>
                  </a:moveTo>
                  <a:cubicBezTo>
                    <a:pt x="41837" y="941786"/>
                    <a:pt x="83675" y="1010705"/>
                    <a:pt x="118130" y="1020550"/>
                  </a:cubicBezTo>
                  <a:cubicBezTo>
                    <a:pt x="152585" y="1030395"/>
                    <a:pt x="174734" y="934402"/>
                    <a:pt x="206728" y="931940"/>
                  </a:cubicBezTo>
                  <a:cubicBezTo>
                    <a:pt x="238722" y="929479"/>
                    <a:pt x="273176" y="1008242"/>
                    <a:pt x="310092" y="1005781"/>
                  </a:cubicBezTo>
                  <a:cubicBezTo>
                    <a:pt x="347008" y="1003320"/>
                    <a:pt x="401151" y="951631"/>
                    <a:pt x="428222" y="917172"/>
                  </a:cubicBezTo>
                  <a:cubicBezTo>
                    <a:pt x="455293" y="882713"/>
                    <a:pt x="440527" y="808871"/>
                    <a:pt x="472520" y="799026"/>
                  </a:cubicBezTo>
                  <a:cubicBezTo>
                    <a:pt x="504513" y="789181"/>
                    <a:pt x="573423" y="877790"/>
                    <a:pt x="620183" y="858099"/>
                  </a:cubicBezTo>
                  <a:cubicBezTo>
                    <a:pt x="666943" y="838408"/>
                    <a:pt x="718625" y="695648"/>
                    <a:pt x="753079" y="680880"/>
                  </a:cubicBezTo>
                  <a:cubicBezTo>
                    <a:pt x="787534" y="666112"/>
                    <a:pt x="794917" y="759645"/>
                    <a:pt x="826910" y="769490"/>
                  </a:cubicBezTo>
                  <a:cubicBezTo>
                    <a:pt x="858903" y="779335"/>
                    <a:pt x="900741" y="720262"/>
                    <a:pt x="945040" y="739953"/>
                  </a:cubicBezTo>
                  <a:cubicBezTo>
                    <a:pt x="989339" y="759644"/>
                    <a:pt x="1055787" y="877791"/>
                    <a:pt x="1092703" y="887636"/>
                  </a:cubicBezTo>
                  <a:cubicBezTo>
                    <a:pt x="1129619" y="897482"/>
                    <a:pt x="1139463" y="813794"/>
                    <a:pt x="1166534" y="799026"/>
                  </a:cubicBezTo>
                  <a:cubicBezTo>
                    <a:pt x="1193605" y="784258"/>
                    <a:pt x="1232983" y="818717"/>
                    <a:pt x="1255132" y="799026"/>
                  </a:cubicBezTo>
                  <a:cubicBezTo>
                    <a:pt x="1277281" y="779335"/>
                    <a:pt x="1279742" y="700571"/>
                    <a:pt x="1299430" y="680880"/>
                  </a:cubicBezTo>
                  <a:cubicBezTo>
                    <a:pt x="1319118" y="661189"/>
                    <a:pt x="1341268" y="658728"/>
                    <a:pt x="1373262" y="680880"/>
                  </a:cubicBezTo>
                  <a:cubicBezTo>
                    <a:pt x="1405256" y="703032"/>
                    <a:pt x="1466782" y="801487"/>
                    <a:pt x="1491392" y="813794"/>
                  </a:cubicBezTo>
                  <a:cubicBezTo>
                    <a:pt x="1516002" y="826101"/>
                    <a:pt x="1493853" y="764566"/>
                    <a:pt x="1520924" y="754721"/>
                  </a:cubicBezTo>
                  <a:cubicBezTo>
                    <a:pt x="1547995" y="744876"/>
                    <a:pt x="1616904" y="764566"/>
                    <a:pt x="1653820" y="754721"/>
                  </a:cubicBezTo>
                  <a:cubicBezTo>
                    <a:pt x="1690736" y="744875"/>
                    <a:pt x="1707963" y="705493"/>
                    <a:pt x="1742418" y="695648"/>
                  </a:cubicBezTo>
                  <a:cubicBezTo>
                    <a:pt x="1776873" y="685803"/>
                    <a:pt x="1823632" y="710416"/>
                    <a:pt x="1860548" y="695648"/>
                  </a:cubicBezTo>
                  <a:cubicBezTo>
                    <a:pt x="1897464" y="680880"/>
                    <a:pt x="1929458" y="594732"/>
                    <a:pt x="1963912" y="607039"/>
                  </a:cubicBezTo>
                  <a:cubicBezTo>
                    <a:pt x="1998366" y="619346"/>
                    <a:pt x="2020515" y="762106"/>
                    <a:pt x="2067275" y="769490"/>
                  </a:cubicBezTo>
                  <a:cubicBezTo>
                    <a:pt x="2114035" y="776874"/>
                    <a:pt x="2170639" y="641498"/>
                    <a:pt x="2244470" y="651344"/>
                  </a:cubicBezTo>
                  <a:cubicBezTo>
                    <a:pt x="2318301" y="661189"/>
                    <a:pt x="2458581" y="821179"/>
                    <a:pt x="2510263" y="828563"/>
                  </a:cubicBezTo>
                  <a:cubicBezTo>
                    <a:pt x="2561945" y="835947"/>
                    <a:pt x="2537335" y="730107"/>
                    <a:pt x="2554562" y="695648"/>
                  </a:cubicBezTo>
                  <a:cubicBezTo>
                    <a:pt x="2571789" y="661189"/>
                    <a:pt x="2569328" y="621807"/>
                    <a:pt x="2613627" y="621807"/>
                  </a:cubicBezTo>
                  <a:cubicBezTo>
                    <a:pt x="2657926" y="621807"/>
                    <a:pt x="2778516" y="698109"/>
                    <a:pt x="2820354" y="695648"/>
                  </a:cubicBezTo>
                  <a:cubicBezTo>
                    <a:pt x="2862192" y="693187"/>
                    <a:pt x="2832660" y="597194"/>
                    <a:pt x="2864653" y="607039"/>
                  </a:cubicBezTo>
                  <a:cubicBezTo>
                    <a:pt x="2896646" y="616884"/>
                    <a:pt x="2968016" y="749798"/>
                    <a:pt x="3012315" y="754721"/>
                  </a:cubicBezTo>
                  <a:cubicBezTo>
                    <a:pt x="3056614" y="759644"/>
                    <a:pt x="3081224" y="651344"/>
                    <a:pt x="3130445" y="636576"/>
                  </a:cubicBezTo>
                  <a:cubicBezTo>
                    <a:pt x="3179666" y="621808"/>
                    <a:pt x="3265802" y="678419"/>
                    <a:pt x="3307640" y="666112"/>
                  </a:cubicBezTo>
                  <a:cubicBezTo>
                    <a:pt x="3349478" y="653805"/>
                    <a:pt x="3351940" y="579964"/>
                    <a:pt x="3381472" y="562734"/>
                  </a:cubicBezTo>
                  <a:cubicBezTo>
                    <a:pt x="3411004" y="545504"/>
                    <a:pt x="3457764" y="572579"/>
                    <a:pt x="3484835" y="562734"/>
                  </a:cubicBezTo>
                  <a:cubicBezTo>
                    <a:pt x="3511906" y="552889"/>
                    <a:pt x="3514368" y="501200"/>
                    <a:pt x="3543900" y="503661"/>
                  </a:cubicBezTo>
                  <a:cubicBezTo>
                    <a:pt x="3573432" y="506122"/>
                    <a:pt x="3634959" y="579964"/>
                    <a:pt x="3662030" y="577503"/>
                  </a:cubicBezTo>
                  <a:cubicBezTo>
                    <a:pt x="3689101" y="575042"/>
                    <a:pt x="3684180" y="515968"/>
                    <a:pt x="3706329" y="488893"/>
                  </a:cubicBezTo>
                  <a:cubicBezTo>
                    <a:pt x="3728478" y="461818"/>
                    <a:pt x="3750628" y="417513"/>
                    <a:pt x="3794927" y="415052"/>
                  </a:cubicBezTo>
                  <a:cubicBezTo>
                    <a:pt x="3839226" y="412591"/>
                    <a:pt x="3925362" y="427359"/>
                    <a:pt x="3972122" y="474125"/>
                  </a:cubicBezTo>
                  <a:cubicBezTo>
                    <a:pt x="4018882" y="520891"/>
                    <a:pt x="4036108" y="666112"/>
                    <a:pt x="4075485" y="695648"/>
                  </a:cubicBezTo>
                  <a:cubicBezTo>
                    <a:pt x="4114862" y="725184"/>
                    <a:pt x="4186233" y="690726"/>
                    <a:pt x="4208382" y="651344"/>
                  </a:cubicBezTo>
                  <a:cubicBezTo>
                    <a:pt x="4230532" y="611962"/>
                    <a:pt x="4196077" y="483971"/>
                    <a:pt x="4208382" y="459357"/>
                  </a:cubicBezTo>
                  <a:cubicBezTo>
                    <a:pt x="4220687" y="434743"/>
                    <a:pt x="4225609" y="491354"/>
                    <a:pt x="4282213" y="503661"/>
                  </a:cubicBezTo>
                  <a:cubicBezTo>
                    <a:pt x="4338817" y="515968"/>
                    <a:pt x="4491401" y="547966"/>
                    <a:pt x="4548005" y="533198"/>
                  </a:cubicBezTo>
                  <a:cubicBezTo>
                    <a:pt x="4604609" y="518430"/>
                    <a:pt x="4589843" y="417513"/>
                    <a:pt x="4621837" y="415052"/>
                  </a:cubicBezTo>
                  <a:cubicBezTo>
                    <a:pt x="4653831" y="412591"/>
                    <a:pt x="4703052" y="503662"/>
                    <a:pt x="4739967" y="518430"/>
                  </a:cubicBezTo>
                  <a:cubicBezTo>
                    <a:pt x="4776882" y="533198"/>
                    <a:pt x="4823642" y="503661"/>
                    <a:pt x="4843330" y="503661"/>
                  </a:cubicBezTo>
                  <a:cubicBezTo>
                    <a:pt x="4863018" y="503661"/>
                    <a:pt x="4858097" y="518430"/>
                    <a:pt x="4858097" y="518430"/>
                  </a:cubicBezTo>
                  <a:cubicBezTo>
                    <a:pt x="4895013" y="557812"/>
                    <a:pt x="5003298" y="725185"/>
                    <a:pt x="5064824" y="739953"/>
                  </a:cubicBezTo>
                  <a:cubicBezTo>
                    <a:pt x="5126350" y="754721"/>
                    <a:pt x="5187876" y="626730"/>
                    <a:pt x="5227253" y="607039"/>
                  </a:cubicBezTo>
                  <a:cubicBezTo>
                    <a:pt x="5266630" y="587348"/>
                    <a:pt x="5286318" y="626730"/>
                    <a:pt x="5301084" y="621807"/>
                  </a:cubicBezTo>
                  <a:cubicBezTo>
                    <a:pt x="5315850" y="616884"/>
                    <a:pt x="5286317" y="584887"/>
                    <a:pt x="5315850" y="577503"/>
                  </a:cubicBezTo>
                  <a:cubicBezTo>
                    <a:pt x="5345383" y="570119"/>
                    <a:pt x="5446285" y="597194"/>
                    <a:pt x="5478279" y="577503"/>
                  </a:cubicBezTo>
                  <a:cubicBezTo>
                    <a:pt x="5510273" y="557812"/>
                    <a:pt x="5470896" y="476587"/>
                    <a:pt x="5507812" y="459357"/>
                  </a:cubicBezTo>
                  <a:cubicBezTo>
                    <a:pt x="5544728" y="442127"/>
                    <a:pt x="5657935" y="491355"/>
                    <a:pt x="5699773" y="474125"/>
                  </a:cubicBezTo>
                  <a:cubicBezTo>
                    <a:pt x="5741611" y="456895"/>
                    <a:pt x="5721922" y="373209"/>
                    <a:pt x="5758838" y="355979"/>
                  </a:cubicBezTo>
                  <a:cubicBezTo>
                    <a:pt x="5795754" y="338749"/>
                    <a:pt x="5891735" y="385515"/>
                    <a:pt x="5921267" y="370747"/>
                  </a:cubicBezTo>
                  <a:cubicBezTo>
                    <a:pt x="5950799" y="355979"/>
                    <a:pt x="5923728" y="284599"/>
                    <a:pt x="5936033" y="267370"/>
                  </a:cubicBezTo>
                  <a:cubicBezTo>
                    <a:pt x="5948338" y="250141"/>
                    <a:pt x="5977871" y="255063"/>
                    <a:pt x="5995098" y="267370"/>
                  </a:cubicBezTo>
                  <a:cubicBezTo>
                    <a:pt x="6012325" y="279677"/>
                    <a:pt x="6014787" y="336288"/>
                    <a:pt x="6039397" y="341211"/>
                  </a:cubicBezTo>
                  <a:cubicBezTo>
                    <a:pt x="6064007" y="346134"/>
                    <a:pt x="6098461" y="301829"/>
                    <a:pt x="6142760" y="296906"/>
                  </a:cubicBezTo>
                  <a:cubicBezTo>
                    <a:pt x="6187059" y="291983"/>
                    <a:pt x="6270734" y="360901"/>
                    <a:pt x="6305189" y="311674"/>
                  </a:cubicBezTo>
                  <a:cubicBezTo>
                    <a:pt x="6339644" y="262446"/>
                    <a:pt x="6327339" y="21232"/>
                    <a:pt x="6349488" y="1541"/>
                  </a:cubicBezTo>
                  <a:cubicBezTo>
                    <a:pt x="6371637" y="-18150"/>
                    <a:pt x="6403631" y="156608"/>
                    <a:pt x="6438085" y="193528"/>
                  </a:cubicBezTo>
                  <a:cubicBezTo>
                    <a:pt x="6472539" y="230448"/>
                    <a:pt x="6529144" y="198451"/>
                    <a:pt x="6556215" y="223065"/>
                  </a:cubicBezTo>
                  <a:cubicBezTo>
                    <a:pt x="6583287" y="247679"/>
                    <a:pt x="6575904" y="323981"/>
                    <a:pt x="6600514" y="341211"/>
                  </a:cubicBezTo>
                  <a:cubicBezTo>
                    <a:pt x="6625124" y="358441"/>
                    <a:pt x="6662040" y="294445"/>
                    <a:pt x="6703878" y="326443"/>
                  </a:cubicBezTo>
                  <a:cubicBezTo>
                    <a:pt x="6745716" y="358441"/>
                    <a:pt x="6809702" y="515968"/>
                    <a:pt x="6851540" y="533198"/>
                  </a:cubicBezTo>
                  <a:cubicBezTo>
                    <a:pt x="6893378" y="550427"/>
                    <a:pt x="6910605" y="449511"/>
                    <a:pt x="6954904" y="429820"/>
                  </a:cubicBezTo>
                  <a:cubicBezTo>
                    <a:pt x="6999203" y="410129"/>
                    <a:pt x="7075495" y="449511"/>
                    <a:pt x="7117333" y="415052"/>
                  </a:cubicBezTo>
                  <a:cubicBezTo>
                    <a:pt x="7159171" y="380593"/>
                    <a:pt x="7186242" y="255063"/>
                    <a:pt x="7205930" y="223065"/>
                  </a:cubicBezTo>
                  <a:cubicBezTo>
                    <a:pt x="7225618" y="191067"/>
                    <a:pt x="7220697" y="245217"/>
                    <a:pt x="7235463" y="223065"/>
                  </a:cubicBezTo>
                  <a:cubicBezTo>
                    <a:pt x="7250229" y="200913"/>
                    <a:pt x="7267457" y="112303"/>
                    <a:pt x="7294528" y="90151"/>
                  </a:cubicBezTo>
                  <a:cubicBezTo>
                    <a:pt x="7321599" y="67999"/>
                    <a:pt x="7365898" y="97535"/>
                    <a:pt x="7397891" y="90151"/>
                  </a:cubicBezTo>
                  <a:cubicBezTo>
                    <a:pt x="7429885" y="82767"/>
                    <a:pt x="7486489" y="45846"/>
                    <a:pt x="7486489" y="45846"/>
                  </a:cubicBezTo>
                  <a:lnTo>
                    <a:pt x="7486489" y="45846"/>
                  </a:lnTo>
                </a:path>
              </a:pathLst>
            </a:cu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43741" y="2861005"/>
              <a:ext cx="3460830" cy="968285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983784" y="2946722"/>
              <a:ext cx="3460830" cy="966698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622271" y="3062600"/>
              <a:ext cx="3460830" cy="966697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rot="10614644">
              <a:off x="2116989" y="2799099"/>
              <a:ext cx="1916157" cy="592082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 rot="10614644">
              <a:off x="4515758" y="2864180"/>
              <a:ext cx="1917744" cy="593670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 rot="10614644">
              <a:off x="7189170" y="3083235"/>
              <a:ext cx="1916156" cy="593670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394" name="ZoneTexte 22"/>
            <p:cNvSpPr txBox="1">
              <a:spLocks noChangeArrowheads="1"/>
            </p:cNvSpPr>
            <p:nvPr/>
          </p:nvSpPr>
          <p:spPr bwMode="auto">
            <a:xfrm>
              <a:off x="1776165" y="2417391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6" name="Connecteur droit 5"/>
            <p:cNvCxnSpPr>
              <a:stCxn id="16394" idx="2"/>
            </p:cNvCxnSpPr>
            <p:nvPr/>
          </p:nvCxnSpPr>
          <p:spPr>
            <a:xfrm flipH="1">
              <a:off x="2118577" y="2786400"/>
              <a:ext cx="36513" cy="634941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ZoneTexte 25"/>
            <p:cNvSpPr txBox="1">
              <a:spLocks noChangeArrowheads="1"/>
            </p:cNvSpPr>
            <p:nvPr/>
          </p:nvSpPr>
          <p:spPr bwMode="auto">
            <a:xfrm>
              <a:off x="4161680" y="2734449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27" name="Connecteur droit 26"/>
            <p:cNvCxnSpPr>
              <a:stCxn id="16396" idx="2"/>
            </p:cNvCxnSpPr>
            <p:nvPr/>
          </p:nvCxnSpPr>
          <p:spPr>
            <a:xfrm flipH="1">
              <a:off x="4504645" y="3103871"/>
              <a:ext cx="36514" cy="634941"/>
            </a:xfrm>
            <a:prstGeom prst="line">
              <a:avLst/>
            </a:prstGeom>
            <a:ln w="9525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98" name="ZoneTexte 27"/>
            <p:cNvSpPr txBox="1">
              <a:spLocks noChangeArrowheads="1"/>
            </p:cNvSpPr>
            <p:nvPr/>
          </p:nvSpPr>
          <p:spPr bwMode="auto">
            <a:xfrm>
              <a:off x="6865158" y="2756270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7208220" y="3254669"/>
              <a:ext cx="0" cy="534938"/>
            </a:xfrm>
            <a:prstGeom prst="line">
              <a:avLst/>
            </a:prstGeom>
            <a:ln w="9525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ZoneTexte 37"/>
            <p:cNvSpPr txBox="1">
              <a:spLocks noChangeArrowheads="1"/>
            </p:cNvSpPr>
            <p:nvPr/>
          </p:nvSpPr>
          <p:spPr bwMode="auto">
            <a:xfrm>
              <a:off x="3675784" y="230384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6401" name="ZoneTexte 38"/>
            <p:cNvSpPr txBox="1">
              <a:spLocks noChangeArrowheads="1"/>
            </p:cNvSpPr>
            <p:nvPr/>
          </p:nvSpPr>
          <p:spPr bwMode="auto">
            <a:xfrm>
              <a:off x="6039396" y="2402623"/>
              <a:ext cx="959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6402" name="ZoneTexte 39"/>
            <p:cNvSpPr txBox="1">
              <a:spLocks noChangeArrowheads="1"/>
            </p:cNvSpPr>
            <p:nvPr/>
          </p:nvSpPr>
          <p:spPr bwMode="auto">
            <a:xfrm>
              <a:off x="8445222" y="234867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6403" name="ZoneTexte 40"/>
            <p:cNvSpPr txBox="1">
              <a:spLocks noChangeArrowheads="1"/>
            </p:cNvSpPr>
            <p:nvPr/>
          </p:nvSpPr>
          <p:spPr bwMode="auto">
            <a:xfrm>
              <a:off x="516846" y="4772700"/>
              <a:ext cx="2518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historical1 + nudging</a:t>
              </a:r>
            </a:p>
          </p:txBody>
        </p:sp>
        <p:sp>
          <p:nvSpPr>
            <p:cNvPr id="16404" name="ZoneTexte 41"/>
            <p:cNvSpPr txBox="1">
              <a:spLocks noChangeArrowheads="1"/>
            </p:cNvSpPr>
            <p:nvPr/>
          </p:nvSpPr>
          <p:spPr bwMode="auto">
            <a:xfrm>
              <a:off x="3577116" y="4749268"/>
              <a:ext cx="2518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historical2 + nudging</a:t>
              </a:r>
            </a:p>
          </p:txBody>
        </p:sp>
        <p:sp>
          <p:nvSpPr>
            <p:cNvPr id="16405" name="ZoneTexte 42"/>
            <p:cNvSpPr txBox="1">
              <a:spLocks noChangeArrowheads="1"/>
            </p:cNvSpPr>
            <p:nvPr/>
          </p:nvSpPr>
          <p:spPr bwMode="auto">
            <a:xfrm>
              <a:off x="6652853" y="4749268"/>
              <a:ext cx="2518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historical3 + nudging</a:t>
              </a:r>
            </a:p>
          </p:txBody>
        </p:sp>
        <p:sp>
          <p:nvSpPr>
            <p:cNvPr id="16406" name="ZoneTexte 43"/>
            <p:cNvSpPr txBox="1">
              <a:spLocks noChangeArrowheads="1"/>
            </p:cNvSpPr>
            <p:nvPr/>
          </p:nvSpPr>
          <p:spPr bwMode="auto">
            <a:xfrm>
              <a:off x="433824" y="4158796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6407" name="ZoneTexte 44"/>
            <p:cNvSpPr txBox="1">
              <a:spLocks noChangeArrowheads="1"/>
            </p:cNvSpPr>
            <p:nvPr/>
          </p:nvSpPr>
          <p:spPr bwMode="auto">
            <a:xfrm>
              <a:off x="2640982" y="4180553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6408" name="ZoneTexte 45"/>
            <p:cNvSpPr txBox="1">
              <a:spLocks noChangeArrowheads="1"/>
            </p:cNvSpPr>
            <p:nvPr/>
          </p:nvSpPr>
          <p:spPr bwMode="auto">
            <a:xfrm>
              <a:off x="5175567" y="4171247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49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388" y="442913"/>
            <a:ext cx="809783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American Typewriter"/>
                <a:ea typeface="+mn-ea"/>
                <a:cs typeface="American Typewriter"/>
              </a:rPr>
              <a:t>Strategy</a:t>
            </a:r>
            <a:r>
              <a:rPr lang="fr-FR" sz="2000" b="1" dirty="0">
                <a:latin typeface="American Typewriter"/>
                <a:ea typeface="+mn-ea"/>
                <a:cs typeface="American Typewriter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surface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initialization</a:t>
            </a:r>
            <a:endParaRPr lang="fr-FR" dirty="0">
              <a:latin typeface="American Typewriter"/>
              <a:ea typeface="+mn-ea"/>
              <a:cs typeface="American Typewriter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of the ensemble of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historical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simulations (long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term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American Typewriter"/>
                <a:ea typeface="+mn-ea"/>
                <a:cs typeface="American Typewriter"/>
              </a:rPr>
              <a:t>3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hindcasts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members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launched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each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initialized</a:t>
            </a:r>
            <a:r>
              <a:rPr lang="fr-FR" dirty="0">
                <a:latin typeface="American Typewriter"/>
                <a:ea typeface="+mn-ea"/>
                <a:cs typeface="American Typewriter"/>
              </a:rPr>
              <a:t> </a:t>
            </a:r>
            <a:r>
              <a:rPr lang="fr-FR" dirty="0" err="1">
                <a:latin typeface="American Typewriter"/>
                <a:ea typeface="+mn-ea"/>
                <a:cs typeface="American Typewriter"/>
              </a:rPr>
              <a:t>run</a:t>
            </a:r>
            <a:endParaRPr lang="fr-FR" dirty="0">
              <a:latin typeface="American Typewriter"/>
              <a:ea typeface="+mn-ea"/>
              <a:cs typeface="American Typewrite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9725" y="5103813"/>
            <a:ext cx="821213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3 free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runs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with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perturbed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initial conditions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started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from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31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dec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 1960, 1965, …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merican Typewriter"/>
                <a:ea typeface="+mn-ea"/>
                <a:cs typeface="American Typewriter"/>
              </a:rPr>
              <a:t>Initial perturbation: spatial white noise on SST</a:t>
            </a:r>
          </a:p>
        </p:txBody>
      </p:sp>
      <p:grpSp>
        <p:nvGrpSpPr>
          <p:cNvPr id="17411" name="Grouper 6"/>
          <p:cNvGrpSpPr>
            <a:grpSpLocks/>
          </p:cNvGrpSpPr>
          <p:nvPr/>
        </p:nvGrpSpPr>
        <p:grpSpPr bwMode="auto">
          <a:xfrm>
            <a:off x="74613" y="2303463"/>
            <a:ext cx="9144000" cy="2254250"/>
            <a:chOff x="73830" y="2303845"/>
            <a:chExt cx="9144212" cy="2254180"/>
          </a:xfrm>
        </p:grpSpPr>
        <p:sp>
          <p:nvSpPr>
            <p:cNvPr id="12" name="Forme libre 11"/>
            <p:cNvSpPr/>
            <p:nvPr/>
          </p:nvSpPr>
          <p:spPr>
            <a:xfrm rot="441643">
              <a:off x="73830" y="2999148"/>
              <a:ext cx="8612387" cy="1558877"/>
            </a:xfrm>
            <a:custGeom>
              <a:avLst/>
              <a:gdLst>
                <a:gd name="connsiteX0" fmla="*/ 0 w 7486489"/>
                <a:gd name="connsiteY0" fmla="*/ 872867 h 1021258"/>
                <a:gd name="connsiteX1" fmla="*/ 118130 w 7486489"/>
                <a:gd name="connsiteY1" fmla="*/ 1020550 h 1021258"/>
                <a:gd name="connsiteX2" fmla="*/ 206728 w 7486489"/>
                <a:gd name="connsiteY2" fmla="*/ 931940 h 1021258"/>
                <a:gd name="connsiteX3" fmla="*/ 310092 w 7486489"/>
                <a:gd name="connsiteY3" fmla="*/ 1005781 h 1021258"/>
                <a:gd name="connsiteX4" fmla="*/ 428222 w 7486489"/>
                <a:gd name="connsiteY4" fmla="*/ 917172 h 1021258"/>
                <a:gd name="connsiteX5" fmla="*/ 472520 w 7486489"/>
                <a:gd name="connsiteY5" fmla="*/ 799026 h 1021258"/>
                <a:gd name="connsiteX6" fmla="*/ 620183 w 7486489"/>
                <a:gd name="connsiteY6" fmla="*/ 858099 h 1021258"/>
                <a:gd name="connsiteX7" fmla="*/ 753079 w 7486489"/>
                <a:gd name="connsiteY7" fmla="*/ 680880 h 1021258"/>
                <a:gd name="connsiteX8" fmla="*/ 826910 w 7486489"/>
                <a:gd name="connsiteY8" fmla="*/ 769490 h 1021258"/>
                <a:gd name="connsiteX9" fmla="*/ 945040 w 7486489"/>
                <a:gd name="connsiteY9" fmla="*/ 739953 h 1021258"/>
                <a:gd name="connsiteX10" fmla="*/ 1092703 w 7486489"/>
                <a:gd name="connsiteY10" fmla="*/ 887636 h 1021258"/>
                <a:gd name="connsiteX11" fmla="*/ 1166534 w 7486489"/>
                <a:gd name="connsiteY11" fmla="*/ 799026 h 1021258"/>
                <a:gd name="connsiteX12" fmla="*/ 1255132 w 7486489"/>
                <a:gd name="connsiteY12" fmla="*/ 799026 h 1021258"/>
                <a:gd name="connsiteX13" fmla="*/ 1299430 w 7486489"/>
                <a:gd name="connsiteY13" fmla="*/ 680880 h 1021258"/>
                <a:gd name="connsiteX14" fmla="*/ 1373262 w 7486489"/>
                <a:gd name="connsiteY14" fmla="*/ 680880 h 1021258"/>
                <a:gd name="connsiteX15" fmla="*/ 1491392 w 7486489"/>
                <a:gd name="connsiteY15" fmla="*/ 813794 h 1021258"/>
                <a:gd name="connsiteX16" fmla="*/ 1520924 w 7486489"/>
                <a:gd name="connsiteY16" fmla="*/ 754721 h 1021258"/>
                <a:gd name="connsiteX17" fmla="*/ 1653820 w 7486489"/>
                <a:gd name="connsiteY17" fmla="*/ 754721 h 1021258"/>
                <a:gd name="connsiteX18" fmla="*/ 1742418 w 7486489"/>
                <a:gd name="connsiteY18" fmla="*/ 695648 h 1021258"/>
                <a:gd name="connsiteX19" fmla="*/ 1860548 w 7486489"/>
                <a:gd name="connsiteY19" fmla="*/ 695648 h 1021258"/>
                <a:gd name="connsiteX20" fmla="*/ 1963912 w 7486489"/>
                <a:gd name="connsiteY20" fmla="*/ 607039 h 1021258"/>
                <a:gd name="connsiteX21" fmla="*/ 2067275 w 7486489"/>
                <a:gd name="connsiteY21" fmla="*/ 769490 h 1021258"/>
                <a:gd name="connsiteX22" fmla="*/ 2244470 w 7486489"/>
                <a:gd name="connsiteY22" fmla="*/ 651344 h 1021258"/>
                <a:gd name="connsiteX23" fmla="*/ 2510263 w 7486489"/>
                <a:gd name="connsiteY23" fmla="*/ 828563 h 1021258"/>
                <a:gd name="connsiteX24" fmla="*/ 2554562 w 7486489"/>
                <a:gd name="connsiteY24" fmla="*/ 695648 h 1021258"/>
                <a:gd name="connsiteX25" fmla="*/ 2613627 w 7486489"/>
                <a:gd name="connsiteY25" fmla="*/ 621807 h 1021258"/>
                <a:gd name="connsiteX26" fmla="*/ 2820354 w 7486489"/>
                <a:gd name="connsiteY26" fmla="*/ 695648 h 1021258"/>
                <a:gd name="connsiteX27" fmla="*/ 2864653 w 7486489"/>
                <a:gd name="connsiteY27" fmla="*/ 607039 h 1021258"/>
                <a:gd name="connsiteX28" fmla="*/ 3012315 w 7486489"/>
                <a:gd name="connsiteY28" fmla="*/ 754721 h 1021258"/>
                <a:gd name="connsiteX29" fmla="*/ 3130445 w 7486489"/>
                <a:gd name="connsiteY29" fmla="*/ 636576 h 1021258"/>
                <a:gd name="connsiteX30" fmla="*/ 3307640 w 7486489"/>
                <a:gd name="connsiteY30" fmla="*/ 666112 h 1021258"/>
                <a:gd name="connsiteX31" fmla="*/ 3381472 w 7486489"/>
                <a:gd name="connsiteY31" fmla="*/ 562734 h 1021258"/>
                <a:gd name="connsiteX32" fmla="*/ 3484835 w 7486489"/>
                <a:gd name="connsiteY32" fmla="*/ 562734 h 1021258"/>
                <a:gd name="connsiteX33" fmla="*/ 3543900 w 7486489"/>
                <a:gd name="connsiteY33" fmla="*/ 503661 h 1021258"/>
                <a:gd name="connsiteX34" fmla="*/ 3662030 w 7486489"/>
                <a:gd name="connsiteY34" fmla="*/ 577503 h 1021258"/>
                <a:gd name="connsiteX35" fmla="*/ 3706329 w 7486489"/>
                <a:gd name="connsiteY35" fmla="*/ 488893 h 1021258"/>
                <a:gd name="connsiteX36" fmla="*/ 3794927 w 7486489"/>
                <a:gd name="connsiteY36" fmla="*/ 415052 h 1021258"/>
                <a:gd name="connsiteX37" fmla="*/ 3972122 w 7486489"/>
                <a:gd name="connsiteY37" fmla="*/ 474125 h 1021258"/>
                <a:gd name="connsiteX38" fmla="*/ 4075485 w 7486489"/>
                <a:gd name="connsiteY38" fmla="*/ 695648 h 1021258"/>
                <a:gd name="connsiteX39" fmla="*/ 4208382 w 7486489"/>
                <a:gd name="connsiteY39" fmla="*/ 651344 h 1021258"/>
                <a:gd name="connsiteX40" fmla="*/ 4208382 w 7486489"/>
                <a:gd name="connsiteY40" fmla="*/ 459357 h 1021258"/>
                <a:gd name="connsiteX41" fmla="*/ 4282213 w 7486489"/>
                <a:gd name="connsiteY41" fmla="*/ 503661 h 1021258"/>
                <a:gd name="connsiteX42" fmla="*/ 4548005 w 7486489"/>
                <a:gd name="connsiteY42" fmla="*/ 533198 h 1021258"/>
                <a:gd name="connsiteX43" fmla="*/ 4621837 w 7486489"/>
                <a:gd name="connsiteY43" fmla="*/ 415052 h 1021258"/>
                <a:gd name="connsiteX44" fmla="*/ 4739967 w 7486489"/>
                <a:gd name="connsiteY44" fmla="*/ 518430 h 1021258"/>
                <a:gd name="connsiteX45" fmla="*/ 4843330 w 7486489"/>
                <a:gd name="connsiteY45" fmla="*/ 503661 h 1021258"/>
                <a:gd name="connsiteX46" fmla="*/ 4858097 w 7486489"/>
                <a:gd name="connsiteY46" fmla="*/ 518430 h 1021258"/>
                <a:gd name="connsiteX47" fmla="*/ 5064824 w 7486489"/>
                <a:gd name="connsiteY47" fmla="*/ 739953 h 1021258"/>
                <a:gd name="connsiteX48" fmla="*/ 5227253 w 7486489"/>
                <a:gd name="connsiteY48" fmla="*/ 607039 h 1021258"/>
                <a:gd name="connsiteX49" fmla="*/ 5301084 w 7486489"/>
                <a:gd name="connsiteY49" fmla="*/ 621807 h 1021258"/>
                <a:gd name="connsiteX50" fmla="*/ 5315850 w 7486489"/>
                <a:gd name="connsiteY50" fmla="*/ 577503 h 1021258"/>
                <a:gd name="connsiteX51" fmla="*/ 5478279 w 7486489"/>
                <a:gd name="connsiteY51" fmla="*/ 577503 h 1021258"/>
                <a:gd name="connsiteX52" fmla="*/ 5507812 w 7486489"/>
                <a:gd name="connsiteY52" fmla="*/ 459357 h 1021258"/>
                <a:gd name="connsiteX53" fmla="*/ 5699773 w 7486489"/>
                <a:gd name="connsiteY53" fmla="*/ 474125 h 1021258"/>
                <a:gd name="connsiteX54" fmla="*/ 5758838 w 7486489"/>
                <a:gd name="connsiteY54" fmla="*/ 355979 h 1021258"/>
                <a:gd name="connsiteX55" fmla="*/ 5921267 w 7486489"/>
                <a:gd name="connsiteY55" fmla="*/ 370747 h 1021258"/>
                <a:gd name="connsiteX56" fmla="*/ 5936033 w 7486489"/>
                <a:gd name="connsiteY56" fmla="*/ 267370 h 1021258"/>
                <a:gd name="connsiteX57" fmla="*/ 5995098 w 7486489"/>
                <a:gd name="connsiteY57" fmla="*/ 267370 h 1021258"/>
                <a:gd name="connsiteX58" fmla="*/ 6039397 w 7486489"/>
                <a:gd name="connsiteY58" fmla="*/ 341211 h 1021258"/>
                <a:gd name="connsiteX59" fmla="*/ 6142760 w 7486489"/>
                <a:gd name="connsiteY59" fmla="*/ 296906 h 1021258"/>
                <a:gd name="connsiteX60" fmla="*/ 6305189 w 7486489"/>
                <a:gd name="connsiteY60" fmla="*/ 311674 h 1021258"/>
                <a:gd name="connsiteX61" fmla="*/ 6349488 w 7486489"/>
                <a:gd name="connsiteY61" fmla="*/ 1541 h 1021258"/>
                <a:gd name="connsiteX62" fmla="*/ 6438085 w 7486489"/>
                <a:gd name="connsiteY62" fmla="*/ 193528 h 1021258"/>
                <a:gd name="connsiteX63" fmla="*/ 6556215 w 7486489"/>
                <a:gd name="connsiteY63" fmla="*/ 223065 h 1021258"/>
                <a:gd name="connsiteX64" fmla="*/ 6600514 w 7486489"/>
                <a:gd name="connsiteY64" fmla="*/ 341211 h 1021258"/>
                <a:gd name="connsiteX65" fmla="*/ 6703878 w 7486489"/>
                <a:gd name="connsiteY65" fmla="*/ 326443 h 1021258"/>
                <a:gd name="connsiteX66" fmla="*/ 6851540 w 7486489"/>
                <a:gd name="connsiteY66" fmla="*/ 533198 h 1021258"/>
                <a:gd name="connsiteX67" fmla="*/ 6954904 w 7486489"/>
                <a:gd name="connsiteY67" fmla="*/ 429820 h 1021258"/>
                <a:gd name="connsiteX68" fmla="*/ 7117333 w 7486489"/>
                <a:gd name="connsiteY68" fmla="*/ 415052 h 1021258"/>
                <a:gd name="connsiteX69" fmla="*/ 7205930 w 7486489"/>
                <a:gd name="connsiteY69" fmla="*/ 223065 h 1021258"/>
                <a:gd name="connsiteX70" fmla="*/ 7235463 w 7486489"/>
                <a:gd name="connsiteY70" fmla="*/ 223065 h 1021258"/>
                <a:gd name="connsiteX71" fmla="*/ 7294528 w 7486489"/>
                <a:gd name="connsiteY71" fmla="*/ 90151 h 1021258"/>
                <a:gd name="connsiteX72" fmla="*/ 7397891 w 7486489"/>
                <a:gd name="connsiteY72" fmla="*/ 90151 h 1021258"/>
                <a:gd name="connsiteX73" fmla="*/ 7486489 w 7486489"/>
                <a:gd name="connsiteY73" fmla="*/ 45846 h 1021258"/>
                <a:gd name="connsiteX74" fmla="*/ 7486489 w 7486489"/>
                <a:gd name="connsiteY74" fmla="*/ 45846 h 10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486489" h="1021258">
                  <a:moveTo>
                    <a:pt x="0" y="872867"/>
                  </a:moveTo>
                  <a:cubicBezTo>
                    <a:pt x="41837" y="941786"/>
                    <a:pt x="83675" y="1010705"/>
                    <a:pt x="118130" y="1020550"/>
                  </a:cubicBezTo>
                  <a:cubicBezTo>
                    <a:pt x="152585" y="1030395"/>
                    <a:pt x="174734" y="934402"/>
                    <a:pt x="206728" y="931940"/>
                  </a:cubicBezTo>
                  <a:cubicBezTo>
                    <a:pt x="238722" y="929479"/>
                    <a:pt x="273176" y="1008242"/>
                    <a:pt x="310092" y="1005781"/>
                  </a:cubicBezTo>
                  <a:cubicBezTo>
                    <a:pt x="347008" y="1003320"/>
                    <a:pt x="401151" y="951631"/>
                    <a:pt x="428222" y="917172"/>
                  </a:cubicBezTo>
                  <a:cubicBezTo>
                    <a:pt x="455293" y="882713"/>
                    <a:pt x="440527" y="808871"/>
                    <a:pt x="472520" y="799026"/>
                  </a:cubicBezTo>
                  <a:cubicBezTo>
                    <a:pt x="504513" y="789181"/>
                    <a:pt x="573423" y="877790"/>
                    <a:pt x="620183" y="858099"/>
                  </a:cubicBezTo>
                  <a:cubicBezTo>
                    <a:pt x="666943" y="838408"/>
                    <a:pt x="718625" y="695648"/>
                    <a:pt x="753079" y="680880"/>
                  </a:cubicBezTo>
                  <a:cubicBezTo>
                    <a:pt x="787534" y="666112"/>
                    <a:pt x="794917" y="759645"/>
                    <a:pt x="826910" y="769490"/>
                  </a:cubicBezTo>
                  <a:cubicBezTo>
                    <a:pt x="858903" y="779335"/>
                    <a:pt x="900741" y="720262"/>
                    <a:pt x="945040" y="739953"/>
                  </a:cubicBezTo>
                  <a:cubicBezTo>
                    <a:pt x="989339" y="759644"/>
                    <a:pt x="1055787" y="877791"/>
                    <a:pt x="1092703" y="887636"/>
                  </a:cubicBezTo>
                  <a:cubicBezTo>
                    <a:pt x="1129619" y="897482"/>
                    <a:pt x="1139463" y="813794"/>
                    <a:pt x="1166534" y="799026"/>
                  </a:cubicBezTo>
                  <a:cubicBezTo>
                    <a:pt x="1193605" y="784258"/>
                    <a:pt x="1232983" y="818717"/>
                    <a:pt x="1255132" y="799026"/>
                  </a:cubicBezTo>
                  <a:cubicBezTo>
                    <a:pt x="1277281" y="779335"/>
                    <a:pt x="1279742" y="700571"/>
                    <a:pt x="1299430" y="680880"/>
                  </a:cubicBezTo>
                  <a:cubicBezTo>
                    <a:pt x="1319118" y="661189"/>
                    <a:pt x="1341268" y="658728"/>
                    <a:pt x="1373262" y="680880"/>
                  </a:cubicBezTo>
                  <a:cubicBezTo>
                    <a:pt x="1405256" y="703032"/>
                    <a:pt x="1466782" y="801487"/>
                    <a:pt x="1491392" y="813794"/>
                  </a:cubicBezTo>
                  <a:cubicBezTo>
                    <a:pt x="1516002" y="826101"/>
                    <a:pt x="1493853" y="764566"/>
                    <a:pt x="1520924" y="754721"/>
                  </a:cubicBezTo>
                  <a:cubicBezTo>
                    <a:pt x="1547995" y="744876"/>
                    <a:pt x="1616904" y="764566"/>
                    <a:pt x="1653820" y="754721"/>
                  </a:cubicBezTo>
                  <a:cubicBezTo>
                    <a:pt x="1690736" y="744875"/>
                    <a:pt x="1707963" y="705493"/>
                    <a:pt x="1742418" y="695648"/>
                  </a:cubicBezTo>
                  <a:cubicBezTo>
                    <a:pt x="1776873" y="685803"/>
                    <a:pt x="1823632" y="710416"/>
                    <a:pt x="1860548" y="695648"/>
                  </a:cubicBezTo>
                  <a:cubicBezTo>
                    <a:pt x="1897464" y="680880"/>
                    <a:pt x="1929458" y="594732"/>
                    <a:pt x="1963912" y="607039"/>
                  </a:cubicBezTo>
                  <a:cubicBezTo>
                    <a:pt x="1998366" y="619346"/>
                    <a:pt x="2020515" y="762106"/>
                    <a:pt x="2067275" y="769490"/>
                  </a:cubicBezTo>
                  <a:cubicBezTo>
                    <a:pt x="2114035" y="776874"/>
                    <a:pt x="2170639" y="641498"/>
                    <a:pt x="2244470" y="651344"/>
                  </a:cubicBezTo>
                  <a:cubicBezTo>
                    <a:pt x="2318301" y="661189"/>
                    <a:pt x="2458581" y="821179"/>
                    <a:pt x="2510263" y="828563"/>
                  </a:cubicBezTo>
                  <a:cubicBezTo>
                    <a:pt x="2561945" y="835947"/>
                    <a:pt x="2537335" y="730107"/>
                    <a:pt x="2554562" y="695648"/>
                  </a:cubicBezTo>
                  <a:cubicBezTo>
                    <a:pt x="2571789" y="661189"/>
                    <a:pt x="2569328" y="621807"/>
                    <a:pt x="2613627" y="621807"/>
                  </a:cubicBezTo>
                  <a:cubicBezTo>
                    <a:pt x="2657926" y="621807"/>
                    <a:pt x="2778516" y="698109"/>
                    <a:pt x="2820354" y="695648"/>
                  </a:cubicBezTo>
                  <a:cubicBezTo>
                    <a:pt x="2862192" y="693187"/>
                    <a:pt x="2832660" y="597194"/>
                    <a:pt x="2864653" y="607039"/>
                  </a:cubicBezTo>
                  <a:cubicBezTo>
                    <a:pt x="2896646" y="616884"/>
                    <a:pt x="2968016" y="749798"/>
                    <a:pt x="3012315" y="754721"/>
                  </a:cubicBezTo>
                  <a:cubicBezTo>
                    <a:pt x="3056614" y="759644"/>
                    <a:pt x="3081224" y="651344"/>
                    <a:pt x="3130445" y="636576"/>
                  </a:cubicBezTo>
                  <a:cubicBezTo>
                    <a:pt x="3179666" y="621808"/>
                    <a:pt x="3265802" y="678419"/>
                    <a:pt x="3307640" y="666112"/>
                  </a:cubicBezTo>
                  <a:cubicBezTo>
                    <a:pt x="3349478" y="653805"/>
                    <a:pt x="3351940" y="579964"/>
                    <a:pt x="3381472" y="562734"/>
                  </a:cubicBezTo>
                  <a:cubicBezTo>
                    <a:pt x="3411004" y="545504"/>
                    <a:pt x="3457764" y="572579"/>
                    <a:pt x="3484835" y="562734"/>
                  </a:cubicBezTo>
                  <a:cubicBezTo>
                    <a:pt x="3511906" y="552889"/>
                    <a:pt x="3514368" y="501200"/>
                    <a:pt x="3543900" y="503661"/>
                  </a:cubicBezTo>
                  <a:cubicBezTo>
                    <a:pt x="3573432" y="506122"/>
                    <a:pt x="3634959" y="579964"/>
                    <a:pt x="3662030" y="577503"/>
                  </a:cubicBezTo>
                  <a:cubicBezTo>
                    <a:pt x="3689101" y="575042"/>
                    <a:pt x="3684180" y="515968"/>
                    <a:pt x="3706329" y="488893"/>
                  </a:cubicBezTo>
                  <a:cubicBezTo>
                    <a:pt x="3728478" y="461818"/>
                    <a:pt x="3750628" y="417513"/>
                    <a:pt x="3794927" y="415052"/>
                  </a:cubicBezTo>
                  <a:cubicBezTo>
                    <a:pt x="3839226" y="412591"/>
                    <a:pt x="3925362" y="427359"/>
                    <a:pt x="3972122" y="474125"/>
                  </a:cubicBezTo>
                  <a:cubicBezTo>
                    <a:pt x="4018882" y="520891"/>
                    <a:pt x="4036108" y="666112"/>
                    <a:pt x="4075485" y="695648"/>
                  </a:cubicBezTo>
                  <a:cubicBezTo>
                    <a:pt x="4114862" y="725184"/>
                    <a:pt x="4186233" y="690726"/>
                    <a:pt x="4208382" y="651344"/>
                  </a:cubicBezTo>
                  <a:cubicBezTo>
                    <a:pt x="4230532" y="611962"/>
                    <a:pt x="4196077" y="483971"/>
                    <a:pt x="4208382" y="459357"/>
                  </a:cubicBezTo>
                  <a:cubicBezTo>
                    <a:pt x="4220687" y="434743"/>
                    <a:pt x="4225609" y="491354"/>
                    <a:pt x="4282213" y="503661"/>
                  </a:cubicBezTo>
                  <a:cubicBezTo>
                    <a:pt x="4338817" y="515968"/>
                    <a:pt x="4491401" y="547966"/>
                    <a:pt x="4548005" y="533198"/>
                  </a:cubicBezTo>
                  <a:cubicBezTo>
                    <a:pt x="4604609" y="518430"/>
                    <a:pt x="4589843" y="417513"/>
                    <a:pt x="4621837" y="415052"/>
                  </a:cubicBezTo>
                  <a:cubicBezTo>
                    <a:pt x="4653831" y="412591"/>
                    <a:pt x="4703052" y="503662"/>
                    <a:pt x="4739967" y="518430"/>
                  </a:cubicBezTo>
                  <a:cubicBezTo>
                    <a:pt x="4776882" y="533198"/>
                    <a:pt x="4823642" y="503661"/>
                    <a:pt x="4843330" y="503661"/>
                  </a:cubicBezTo>
                  <a:cubicBezTo>
                    <a:pt x="4863018" y="503661"/>
                    <a:pt x="4858097" y="518430"/>
                    <a:pt x="4858097" y="518430"/>
                  </a:cubicBezTo>
                  <a:cubicBezTo>
                    <a:pt x="4895013" y="557812"/>
                    <a:pt x="5003298" y="725185"/>
                    <a:pt x="5064824" y="739953"/>
                  </a:cubicBezTo>
                  <a:cubicBezTo>
                    <a:pt x="5126350" y="754721"/>
                    <a:pt x="5187876" y="626730"/>
                    <a:pt x="5227253" y="607039"/>
                  </a:cubicBezTo>
                  <a:cubicBezTo>
                    <a:pt x="5266630" y="587348"/>
                    <a:pt x="5286318" y="626730"/>
                    <a:pt x="5301084" y="621807"/>
                  </a:cubicBezTo>
                  <a:cubicBezTo>
                    <a:pt x="5315850" y="616884"/>
                    <a:pt x="5286317" y="584887"/>
                    <a:pt x="5315850" y="577503"/>
                  </a:cubicBezTo>
                  <a:cubicBezTo>
                    <a:pt x="5345383" y="570119"/>
                    <a:pt x="5446285" y="597194"/>
                    <a:pt x="5478279" y="577503"/>
                  </a:cubicBezTo>
                  <a:cubicBezTo>
                    <a:pt x="5510273" y="557812"/>
                    <a:pt x="5470896" y="476587"/>
                    <a:pt x="5507812" y="459357"/>
                  </a:cubicBezTo>
                  <a:cubicBezTo>
                    <a:pt x="5544728" y="442127"/>
                    <a:pt x="5657935" y="491355"/>
                    <a:pt x="5699773" y="474125"/>
                  </a:cubicBezTo>
                  <a:cubicBezTo>
                    <a:pt x="5741611" y="456895"/>
                    <a:pt x="5721922" y="373209"/>
                    <a:pt x="5758838" y="355979"/>
                  </a:cubicBezTo>
                  <a:cubicBezTo>
                    <a:pt x="5795754" y="338749"/>
                    <a:pt x="5891735" y="385515"/>
                    <a:pt x="5921267" y="370747"/>
                  </a:cubicBezTo>
                  <a:cubicBezTo>
                    <a:pt x="5950799" y="355979"/>
                    <a:pt x="5923728" y="284599"/>
                    <a:pt x="5936033" y="267370"/>
                  </a:cubicBezTo>
                  <a:cubicBezTo>
                    <a:pt x="5948338" y="250141"/>
                    <a:pt x="5977871" y="255063"/>
                    <a:pt x="5995098" y="267370"/>
                  </a:cubicBezTo>
                  <a:cubicBezTo>
                    <a:pt x="6012325" y="279677"/>
                    <a:pt x="6014787" y="336288"/>
                    <a:pt x="6039397" y="341211"/>
                  </a:cubicBezTo>
                  <a:cubicBezTo>
                    <a:pt x="6064007" y="346134"/>
                    <a:pt x="6098461" y="301829"/>
                    <a:pt x="6142760" y="296906"/>
                  </a:cubicBezTo>
                  <a:cubicBezTo>
                    <a:pt x="6187059" y="291983"/>
                    <a:pt x="6270734" y="360901"/>
                    <a:pt x="6305189" y="311674"/>
                  </a:cubicBezTo>
                  <a:cubicBezTo>
                    <a:pt x="6339644" y="262446"/>
                    <a:pt x="6327339" y="21232"/>
                    <a:pt x="6349488" y="1541"/>
                  </a:cubicBezTo>
                  <a:cubicBezTo>
                    <a:pt x="6371637" y="-18150"/>
                    <a:pt x="6403631" y="156608"/>
                    <a:pt x="6438085" y="193528"/>
                  </a:cubicBezTo>
                  <a:cubicBezTo>
                    <a:pt x="6472539" y="230448"/>
                    <a:pt x="6529144" y="198451"/>
                    <a:pt x="6556215" y="223065"/>
                  </a:cubicBezTo>
                  <a:cubicBezTo>
                    <a:pt x="6583287" y="247679"/>
                    <a:pt x="6575904" y="323981"/>
                    <a:pt x="6600514" y="341211"/>
                  </a:cubicBezTo>
                  <a:cubicBezTo>
                    <a:pt x="6625124" y="358441"/>
                    <a:pt x="6662040" y="294445"/>
                    <a:pt x="6703878" y="326443"/>
                  </a:cubicBezTo>
                  <a:cubicBezTo>
                    <a:pt x="6745716" y="358441"/>
                    <a:pt x="6809702" y="515968"/>
                    <a:pt x="6851540" y="533198"/>
                  </a:cubicBezTo>
                  <a:cubicBezTo>
                    <a:pt x="6893378" y="550427"/>
                    <a:pt x="6910605" y="449511"/>
                    <a:pt x="6954904" y="429820"/>
                  </a:cubicBezTo>
                  <a:cubicBezTo>
                    <a:pt x="6999203" y="410129"/>
                    <a:pt x="7075495" y="449511"/>
                    <a:pt x="7117333" y="415052"/>
                  </a:cubicBezTo>
                  <a:cubicBezTo>
                    <a:pt x="7159171" y="380593"/>
                    <a:pt x="7186242" y="255063"/>
                    <a:pt x="7205930" y="223065"/>
                  </a:cubicBezTo>
                  <a:cubicBezTo>
                    <a:pt x="7225618" y="191067"/>
                    <a:pt x="7220697" y="245217"/>
                    <a:pt x="7235463" y="223065"/>
                  </a:cubicBezTo>
                  <a:cubicBezTo>
                    <a:pt x="7250229" y="200913"/>
                    <a:pt x="7267457" y="112303"/>
                    <a:pt x="7294528" y="90151"/>
                  </a:cubicBezTo>
                  <a:cubicBezTo>
                    <a:pt x="7321599" y="67999"/>
                    <a:pt x="7365898" y="97535"/>
                    <a:pt x="7397891" y="90151"/>
                  </a:cubicBezTo>
                  <a:cubicBezTo>
                    <a:pt x="7429885" y="82767"/>
                    <a:pt x="7486489" y="45846"/>
                    <a:pt x="7486489" y="45846"/>
                  </a:cubicBezTo>
                  <a:lnTo>
                    <a:pt x="7486489" y="45846"/>
                  </a:lnTo>
                </a:path>
              </a:pathLst>
            </a:cu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43741" y="2861040"/>
              <a:ext cx="3460830" cy="968345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983784" y="2946762"/>
              <a:ext cx="3460830" cy="966758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622271" y="3061058"/>
              <a:ext cx="3460830" cy="968345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rot="10614644">
              <a:off x="2116989" y="2799130"/>
              <a:ext cx="1916157" cy="592119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 rot="10614644">
              <a:off x="4515758" y="2864215"/>
              <a:ext cx="1917744" cy="593707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 rot="10614644">
              <a:off x="7189170" y="3083283"/>
              <a:ext cx="1916156" cy="593707"/>
            </a:xfrm>
            <a:custGeom>
              <a:avLst/>
              <a:gdLst>
                <a:gd name="connsiteX0" fmla="*/ 0 w 3292874"/>
                <a:gd name="connsiteY0" fmla="*/ 708875 h 761384"/>
                <a:gd name="connsiteX1" fmla="*/ 44299 w 3292874"/>
                <a:gd name="connsiteY1" fmla="*/ 620266 h 761384"/>
                <a:gd name="connsiteX2" fmla="*/ 103364 w 3292874"/>
                <a:gd name="connsiteY2" fmla="*/ 635034 h 761384"/>
                <a:gd name="connsiteX3" fmla="*/ 177195 w 3292874"/>
                <a:gd name="connsiteY3" fmla="*/ 753180 h 761384"/>
                <a:gd name="connsiteX4" fmla="*/ 280559 w 3292874"/>
                <a:gd name="connsiteY4" fmla="*/ 738412 h 761384"/>
                <a:gd name="connsiteX5" fmla="*/ 280559 w 3292874"/>
                <a:gd name="connsiteY5" fmla="*/ 635034 h 761384"/>
                <a:gd name="connsiteX6" fmla="*/ 369157 w 3292874"/>
                <a:gd name="connsiteY6" fmla="*/ 635034 h 761384"/>
                <a:gd name="connsiteX7" fmla="*/ 457754 w 3292874"/>
                <a:gd name="connsiteY7" fmla="*/ 664570 h 761384"/>
                <a:gd name="connsiteX8" fmla="*/ 516819 w 3292874"/>
                <a:gd name="connsiteY8" fmla="*/ 531656 h 761384"/>
                <a:gd name="connsiteX9" fmla="*/ 575884 w 3292874"/>
                <a:gd name="connsiteY9" fmla="*/ 428279 h 761384"/>
                <a:gd name="connsiteX10" fmla="*/ 649715 w 3292874"/>
                <a:gd name="connsiteY10" fmla="*/ 516888 h 761384"/>
                <a:gd name="connsiteX11" fmla="*/ 753079 w 3292874"/>
                <a:gd name="connsiteY11" fmla="*/ 531656 h 761384"/>
                <a:gd name="connsiteX12" fmla="*/ 767845 w 3292874"/>
                <a:gd name="connsiteY12" fmla="*/ 575961 h 761384"/>
                <a:gd name="connsiteX13" fmla="*/ 900742 w 3292874"/>
                <a:gd name="connsiteY13" fmla="*/ 723643 h 761384"/>
                <a:gd name="connsiteX14" fmla="*/ 974573 w 3292874"/>
                <a:gd name="connsiteY14" fmla="*/ 635034 h 761384"/>
                <a:gd name="connsiteX15" fmla="*/ 1018872 w 3292874"/>
                <a:gd name="connsiteY15" fmla="*/ 635034 h 761384"/>
                <a:gd name="connsiteX16" fmla="*/ 1048404 w 3292874"/>
                <a:gd name="connsiteY16" fmla="*/ 546425 h 761384"/>
                <a:gd name="connsiteX17" fmla="*/ 1122235 w 3292874"/>
                <a:gd name="connsiteY17" fmla="*/ 457815 h 761384"/>
                <a:gd name="connsiteX18" fmla="*/ 1210833 w 3292874"/>
                <a:gd name="connsiteY18" fmla="*/ 531656 h 761384"/>
                <a:gd name="connsiteX19" fmla="*/ 1210833 w 3292874"/>
                <a:gd name="connsiteY19" fmla="*/ 531656 h 761384"/>
                <a:gd name="connsiteX20" fmla="*/ 1269898 w 3292874"/>
                <a:gd name="connsiteY20" fmla="*/ 531656 h 761384"/>
                <a:gd name="connsiteX21" fmla="*/ 1269898 w 3292874"/>
                <a:gd name="connsiteY21" fmla="*/ 472583 h 761384"/>
                <a:gd name="connsiteX22" fmla="*/ 1343729 w 3292874"/>
                <a:gd name="connsiteY22" fmla="*/ 443047 h 761384"/>
                <a:gd name="connsiteX23" fmla="*/ 1388028 w 3292874"/>
                <a:gd name="connsiteY23" fmla="*/ 383974 h 761384"/>
                <a:gd name="connsiteX24" fmla="*/ 1535690 w 3292874"/>
                <a:gd name="connsiteY24" fmla="*/ 457815 h 761384"/>
                <a:gd name="connsiteX25" fmla="*/ 1653820 w 3292874"/>
                <a:gd name="connsiteY25" fmla="*/ 590729 h 761384"/>
                <a:gd name="connsiteX26" fmla="*/ 1698119 w 3292874"/>
                <a:gd name="connsiteY26" fmla="*/ 561193 h 761384"/>
                <a:gd name="connsiteX27" fmla="*/ 1771950 w 3292874"/>
                <a:gd name="connsiteY27" fmla="*/ 487352 h 761384"/>
                <a:gd name="connsiteX28" fmla="*/ 1816249 w 3292874"/>
                <a:gd name="connsiteY28" fmla="*/ 354437 h 761384"/>
                <a:gd name="connsiteX29" fmla="*/ 1919613 w 3292874"/>
                <a:gd name="connsiteY29" fmla="*/ 310133 h 761384"/>
                <a:gd name="connsiteX30" fmla="*/ 1993444 w 3292874"/>
                <a:gd name="connsiteY30" fmla="*/ 487352 h 761384"/>
                <a:gd name="connsiteX31" fmla="*/ 2082042 w 3292874"/>
                <a:gd name="connsiteY31" fmla="*/ 516888 h 761384"/>
                <a:gd name="connsiteX32" fmla="*/ 2096808 w 3292874"/>
                <a:gd name="connsiteY32" fmla="*/ 502120 h 761384"/>
                <a:gd name="connsiteX33" fmla="*/ 2141107 w 3292874"/>
                <a:gd name="connsiteY33" fmla="*/ 428279 h 761384"/>
                <a:gd name="connsiteX34" fmla="*/ 2141107 w 3292874"/>
                <a:gd name="connsiteY34" fmla="*/ 369206 h 761384"/>
                <a:gd name="connsiteX35" fmla="*/ 2185405 w 3292874"/>
                <a:gd name="connsiteY35" fmla="*/ 369206 h 761384"/>
                <a:gd name="connsiteX36" fmla="*/ 2303535 w 3292874"/>
                <a:gd name="connsiteY36" fmla="*/ 295365 h 761384"/>
                <a:gd name="connsiteX37" fmla="*/ 2362600 w 3292874"/>
                <a:gd name="connsiteY37" fmla="*/ 339669 h 761384"/>
                <a:gd name="connsiteX38" fmla="*/ 2436432 w 3292874"/>
                <a:gd name="connsiteY38" fmla="*/ 324901 h 761384"/>
                <a:gd name="connsiteX39" fmla="*/ 2465964 w 3292874"/>
                <a:gd name="connsiteY39" fmla="*/ 221523 h 761384"/>
                <a:gd name="connsiteX40" fmla="*/ 2584094 w 3292874"/>
                <a:gd name="connsiteY40" fmla="*/ 73841 h 761384"/>
                <a:gd name="connsiteX41" fmla="*/ 2687458 w 3292874"/>
                <a:gd name="connsiteY41" fmla="*/ 103377 h 761384"/>
                <a:gd name="connsiteX42" fmla="*/ 2820354 w 3292874"/>
                <a:gd name="connsiteY42" fmla="*/ 236292 h 761384"/>
                <a:gd name="connsiteX43" fmla="*/ 2879419 w 3292874"/>
                <a:gd name="connsiteY43" fmla="*/ 177219 h 761384"/>
                <a:gd name="connsiteX44" fmla="*/ 2997549 w 3292874"/>
                <a:gd name="connsiteY44" fmla="*/ 236292 h 761384"/>
                <a:gd name="connsiteX45" fmla="*/ 3130445 w 3292874"/>
                <a:gd name="connsiteY45" fmla="*/ 177219 h 761384"/>
                <a:gd name="connsiteX46" fmla="*/ 3159978 w 3292874"/>
                <a:gd name="connsiteY46" fmla="*/ 29536 h 761384"/>
                <a:gd name="connsiteX47" fmla="*/ 3292874 w 3292874"/>
                <a:gd name="connsiteY47" fmla="*/ 0 h 761384"/>
                <a:gd name="connsiteX48" fmla="*/ 3292874 w 3292874"/>
                <a:gd name="connsiteY48" fmla="*/ 0 h 7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92874" h="761384">
                  <a:moveTo>
                    <a:pt x="0" y="708875"/>
                  </a:moveTo>
                  <a:cubicBezTo>
                    <a:pt x="13536" y="670724"/>
                    <a:pt x="27072" y="632573"/>
                    <a:pt x="44299" y="620266"/>
                  </a:cubicBezTo>
                  <a:cubicBezTo>
                    <a:pt x="61526" y="607959"/>
                    <a:pt x="81215" y="612882"/>
                    <a:pt x="103364" y="635034"/>
                  </a:cubicBezTo>
                  <a:cubicBezTo>
                    <a:pt x="125513" y="657186"/>
                    <a:pt x="147663" y="735950"/>
                    <a:pt x="177195" y="753180"/>
                  </a:cubicBezTo>
                  <a:cubicBezTo>
                    <a:pt x="206727" y="770410"/>
                    <a:pt x="263332" y="758103"/>
                    <a:pt x="280559" y="738412"/>
                  </a:cubicBezTo>
                  <a:cubicBezTo>
                    <a:pt x="297786" y="718721"/>
                    <a:pt x="265793" y="652264"/>
                    <a:pt x="280559" y="635034"/>
                  </a:cubicBezTo>
                  <a:cubicBezTo>
                    <a:pt x="295325" y="617804"/>
                    <a:pt x="339625" y="630111"/>
                    <a:pt x="369157" y="635034"/>
                  </a:cubicBezTo>
                  <a:cubicBezTo>
                    <a:pt x="398689" y="639957"/>
                    <a:pt x="433144" y="681800"/>
                    <a:pt x="457754" y="664570"/>
                  </a:cubicBezTo>
                  <a:cubicBezTo>
                    <a:pt x="482364" y="647340"/>
                    <a:pt x="497131" y="571038"/>
                    <a:pt x="516819" y="531656"/>
                  </a:cubicBezTo>
                  <a:cubicBezTo>
                    <a:pt x="536507" y="492274"/>
                    <a:pt x="553735" y="430740"/>
                    <a:pt x="575884" y="428279"/>
                  </a:cubicBezTo>
                  <a:cubicBezTo>
                    <a:pt x="598033" y="425818"/>
                    <a:pt x="620183" y="499659"/>
                    <a:pt x="649715" y="516888"/>
                  </a:cubicBezTo>
                  <a:cubicBezTo>
                    <a:pt x="679247" y="534117"/>
                    <a:pt x="733391" y="521811"/>
                    <a:pt x="753079" y="531656"/>
                  </a:cubicBezTo>
                  <a:cubicBezTo>
                    <a:pt x="772767" y="541501"/>
                    <a:pt x="743234" y="543963"/>
                    <a:pt x="767845" y="575961"/>
                  </a:cubicBezTo>
                  <a:cubicBezTo>
                    <a:pt x="792456" y="607959"/>
                    <a:pt x="866287" y="713798"/>
                    <a:pt x="900742" y="723643"/>
                  </a:cubicBezTo>
                  <a:cubicBezTo>
                    <a:pt x="935197" y="733488"/>
                    <a:pt x="954885" y="649802"/>
                    <a:pt x="974573" y="635034"/>
                  </a:cubicBezTo>
                  <a:cubicBezTo>
                    <a:pt x="994261" y="620266"/>
                    <a:pt x="1006567" y="649802"/>
                    <a:pt x="1018872" y="635034"/>
                  </a:cubicBezTo>
                  <a:cubicBezTo>
                    <a:pt x="1031177" y="620266"/>
                    <a:pt x="1031177" y="575961"/>
                    <a:pt x="1048404" y="546425"/>
                  </a:cubicBezTo>
                  <a:cubicBezTo>
                    <a:pt x="1065631" y="516889"/>
                    <a:pt x="1095164" y="460276"/>
                    <a:pt x="1122235" y="457815"/>
                  </a:cubicBezTo>
                  <a:cubicBezTo>
                    <a:pt x="1149306" y="455354"/>
                    <a:pt x="1210833" y="531656"/>
                    <a:pt x="1210833" y="531656"/>
                  </a:cubicBezTo>
                  <a:lnTo>
                    <a:pt x="1210833" y="531656"/>
                  </a:lnTo>
                  <a:cubicBezTo>
                    <a:pt x="1220677" y="531656"/>
                    <a:pt x="1260054" y="541502"/>
                    <a:pt x="1269898" y="531656"/>
                  </a:cubicBezTo>
                  <a:cubicBezTo>
                    <a:pt x="1279742" y="521810"/>
                    <a:pt x="1257593" y="487351"/>
                    <a:pt x="1269898" y="472583"/>
                  </a:cubicBezTo>
                  <a:cubicBezTo>
                    <a:pt x="1282203" y="457815"/>
                    <a:pt x="1324041" y="457815"/>
                    <a:pt x="1343729" y="443047"/>
                  </a:cubicBezTo>
                  <a:cubicBezTo>
                    <a:pt x="1363417" y="428279"/>
                    <a:pt x="1356035" y="381513"/>
                    <a:pt x="1388028" y="383974"/>
                  </a:cubicBezTo>
                  <a:cubicBezTo>
                    <a:pt x="1420022" y="386435"/>
                    <a:pt x="1491391" y="423356"/>
                    <a:pt x="1535690" y="457815"/>
                  </a:cubicBezTo>
                  <a:cubicBezTo>
                    <a:pt x="1579989" y="492274"/>
                    <a:pt x="1626749" y="573499"/>
                    <a:pt x="1653820" y="590729"/>
                  </a:cubicBezTo>
                  <a:cubicBezTo>
                    <a:pt x="1680891" y="607959"/>
                    <a:pt x="1678431" y="578422"/>
                    <a:pt x="1698119" y="561193"/>
                  </a:cubicBezTo>
                  <a:cubicBezTo>
                    <a:pt x="1717807" y="543964"/>
                    <a:pt x="1752262" y="521811"/>
                    <a:pt x="1771950" y="487352"/>
                  </a:cubicBezTo>
                  <a:cubicBezTo>
                    <a:pt x="1791638" y="452893"/>
                    <a:pt x="1791639" y="383973"/>
                    <a:pt x="1816249" y="354437"/>
                  </a:cubicBezTo>
                  <a:cubicBezTo>
                    <a:pt x="1840860" y="324900"/>
                    <a:pt x="1890081" y="287981"/>
                    <a:pt x="1919613" y="310133"/>
                  </a:cubicBezTo>
                  <a:cubicBezTo>
                    <a:pt x="1949145" y="332285"/>
                    <a:pt x="1966373" y="452893"/>
                    <a:pt x="1993444" y="487352"/>
                  </a:cubicBezTo>
                  <a:cubicBezTo>
                    <a:pt x="2020515" y="521811"/>
                    <a:pt x="2064815" y="514427"/>
                    <a:pt x="2082042" y="516888"/>
                  </a:cubicBezTo>
                  <a:cubicBezTo>
                    <a:pt x="2099269" y="519349"/>
                    <a:pt x="2086964" y="516888"/>
                    <a:pt x="2096808" y="502120"/>
                  </a:cubicBezTo>
                  <a:cubicBezTo>
                    <a:pt x="2106652" y="487352"/>
                    <a:pt x="2133724" y="450431"/>
                    <a:pt x="2141107" y="428279"/>
                  </a:cubicBezTo>
                  <a:cubicBezTo>
                    <a:pt x="2148490" y="406127"/>
                    <a:pt x="2133724" y="379051"/>
                    <a:pt x="2141107" y="369206"/>
                  </a:cubicBezTo>
                  <a:cubicBezTo>
                    <a:pt x="2148490" y="359361"/>
                    <a:pt x="2158334" y="381513"/>
                    <a:pt x="2185405" y="369206"/>
                  </a:cubicBezTo>
                  <a:cubicBezTo>
                    <a:pt x="2212476" y="356899"/>
                    <a:pt x="2274002" y="300288"/>
                    <a:pt x="2303535" y="295365"/>
                  </a:cubicBezTo>
                  <a:cubicBezTo>
                    <a:pt x="2333068" y="290442"/>
                    <a:pt x="2340451" y="334746"/>
                    <a:pt x="2362600" y="339669"/>
                  </a:cubicBezTo>
                  <a:cubicBezTo>
                    <a:pt x="2384749" y="344592"/>
                    <a:pt x="2419205" y="344592"/>
                    <a:pt x="2436432" y="324901"/>
                  </a:cubicBezTo>
                  <a:cubicBezTo>
                    <a:pt x="2453659" y="305210"/>
                    <a:pt x="2441354" y="263366"/>
                    <a:pt x="2465964" y="221523"/>
                  </a:cubicBezTo>
                  <a:cubicBezTo>
                    <a:pt x="2490574" y="179680"/>
                    <a:pt x="2547178" y="93532"/>
                    <a:pt x="2584094" y="73841"/>
                  </a:cubicBezTo>
                  <a:cubicBezTo>
                    <a:pt x="2621010" y="54150"/>
                    <a:pt x="2648081" y="76302"/>
                    <a:pt x="2687458" y="103377"/>
                  </a:cubicBezTo>
                  <a:cubicBezTo>
                    <a:pt x="2726835" y="130452"/>
                    <a:pt x="2788361" y="223985"/>
                    <a:pt x="2820354" y="236292"/>
                  </a:cubicBezTo>
                  <a:cubicBezTo>
                    <a:pt x="2852348" y="248599"/>
                    <a:pt x="2849887" y="177219"/>
                    <a:pt x="2879419" y="177219"/>
                  </a:cubicBezTo>
                  <a:cubicBezTo>
                    <a:pt x="2908951" y="177219"/>
                    <a:pt x="2955711" y="236292"/>
                    <a:pt x="2997549" y="236292"/>
                  </a:cubicBezTo>
                  <a:cubicBezTo>
                    <a:pt x="3039387" y="236292"/>
                    <a:pt x="3103373" y="211678"/>
                    <a:pt x="3130445" y="177219"/>
                  </a:cubicBezTo>
                  <a:cubicBezTo>
                    <a:pt x="3157517" y="142760"/>
                    <a:pt x="3132907" y="59072"/>
                    <a:pt x="3159978" y="29536"/>
                  </a:cubicBezTo>
                  <a:cubicBezTo>
                    <a:pt x="3187049" y="0"/>
                    <a:pt x="3292874" y="0"/>
                    <a:pt x="3292874" y="0"/>
                  </a:cubicBezTo>
                  <a:lnTo>
                    <a:pt x="3292874" y="0"/>
                  </a:lnTo>
                </a:path>
              </a:pathLst>
            </a:custGeom>
            <a:ln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419" name="ZoneTexte 22"/>
            <p:cNvSpPr txBox="1">
              <a:spLocks noChangeArrowheads="1"/>
            </p:cNvSpPr>
            <p:nvPr/>
          </p:nvSpPr>
          <p:spPr bwMode="auto">
            <a:xfrm>
              <a:off x="1776165" y="2417391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6" name="Connecteur droit 5"/>
            <p:cNvCxnSpPr>
              <a:stCxn id="17419" idx="2"/>
            </p:cNvCxnSpPr>
            <p:nvPr/>
          </p:nvCxnSpPr>
          <p:spPr>
            <a:xfrm flipH="1">
              <a:off x="2118577" y="2786430"/>
              <a:ext cx="36513" cy="634980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1" name="ZoneTexte 25"/>
            <p:cNvSpPr txBox="1">
              <a:spLocks noChangeArrowheads="1"/>
            </p:cNvSpPr>
            <p:nvPr/>
          </p:nvSpPr>
          <p:spPr bwMode="auto">
            <a:xfrm>
              <a:off x="4161680" y="2734449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27" name="Connecteur droit 26"/>
            <p:cNvCxnSpPr>
              <a:stCxn id="17421" idx="2"/>
            </p:cNvCxnSpPr>
            <p:nvPr/>
          </p:nvCxnSpPr>
          <p:spPr>
            <a:xfrm flipH="1">
              <a:off x="4504645" y="3103920"/>
              <a:ext cx="36514" cy="634980"/>
            </a:xfrm>
            <a:prstGeom prst="line">
              <a:avLst/>
            </a:prstGeom>
            <a:ln w="9525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3" name="ZoneTexte 27"/>
            <p:cNvSpPr txBox="1">
              <a:spLocks noChangeArrowheads="1"/>
            </p:cNvSpPr>
            <p:nvPr/>
          </p:nvSpPr>
          <p:spPr bwMode="auto">
            <a:xfrm>
              <a:off x="6865158" y="2756270"/>
              <a:ext cx="757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1948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7208220" y="3254727"/>
              <a:ext cx="0" cy="534971"/>
            </a:xfrm>
            <a:prstGeom prst="line">
              <a:avLst/>
            </a:prstGeom>
            <a:ln w="9525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5" name="ZoneTexte 24"/>
            <p:cNvSpPr txBox="1">
              <a:spLocks noChangeArrowheads="1"/>
            </p:cNvSpPr>
            <p:nvPr/>
          </p:nvSpPr>
          <p:spPr bwMode="auto">
            <a:xfrm>
              <a:off x="7900486" y="4180553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latin typeface="American Typewriter" charset="0"/>
                  <a:cs typeface="American Typewriter" charset="0"/>
                </a:rPr>
                <a:t>piControl</a:t>
              </a:r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2466247" y="2892789"/>
              <a:ext cx="327033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2471011" y="2984861"/>
              <a:ext cx="357195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2491648" y="3086458"/>
              <a:ext cx="357196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2983784" y="2635622"/>
              <a:ext cx="325446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988548" y="2729282"/>
              <a:ext cx="357195" cy="287328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3009185" y="2829291"/>
              <a:ext cx="357196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3552123" y="2489576"/>
              <a:ext cx="325446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3556886" y="2583236"/>
              <a:ext cx="357195" cy="287328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577523" y="2683245"/>
              <a:ext cx="357196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4577671" y="3030897"/>
              <a:ext cx="325446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582435" y="3124557"/>
              <a:ext cx="357195" cy="28732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4603072" y="3224566"/>
              <a:ext cx="357196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5093621" y="2834054"/>
              <a:ext cx="327033" cy="336540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5099972" y="2926126"/>
              <a:ext cx="355608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119022" y="3027723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5661960" y="2688008"/>
              <a:ext cx="325445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5666722" y="2780080"/>
              <a:ext cx="357196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5687360" y="2881677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652731" y="3154719"/>
              <a:ext cx="325445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7657493" y="3248378"/>
              <a:ext cx="357196" cy="28732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7678131" y="3348388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8170268" y="2897552"/>
              <a:ext cx="325445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8175030" y="2991211"/>
              <a:ext cx="357196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8195668" y="3091221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8737018" y="2915013"/>
              <a:ext cx="327033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8741781" y="3007085"/>
              <a:ext cx="357195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8762418" y="3108682"/>
              <a:ext cx="357196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6141396" y="2603873"/>
              <a:ext cx="327033" cy="338127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6146158" y="2695945"/>
              <a:ext cx="357196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6166796" y="2797542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4017271" y="2451477"/>
              <a:ext cx="325445" cy="336540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4022034" y="2543550"/>
              <a:ext cx="357196" cy="288916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4042672" y="2645146"/>
              <a:ext cx="357195" cy="193669"/>
            </a:xfrm>
            <a:custGeom>
              <a:avLst/>
              <a:gdLst>
                <a:gd name="connsiteX0" fmla="*/ 0 w 310091"/>
                <a:gd name="connsiteY0" fmla="*/ 265828 h 265828"/>
                <a:gd name="connsiteX1" fmla="*/ 88597 w 310091"/>
                <a:gd name="connsiteY1" fmla="*/ 118146 h 265828"/>
                <a:gd name="connsiteX2" fmla="*/ 221494 w 310091"/>
                <a:gd name="connsiteY2" fmla="*/ 44305 h 265828"/>
                <a:gd name="connsiteX3" fmla="*/ 310091 w 310091"/>
                <a:gd name="connsiteY3" fmla="*/ 0 h 2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91" h="265828">
                  <a:moveTo>
                    <a:pt x="0" y="265828"/>
                  </a:moveTo>
                  <a:cubicBezTo>
                    <a:pt x="25840" y="210447"/>
                    <a:pt x="51681" y="155066"/>
                    <a:pt x="88597" y="118146"/>
                  </a:cubicBezTo>
                  <a:cubicBezTo>
                    <a:pt x="125513" y="81225"/>
                    <a:pt x="184578" y="63996"/>
                    <a:pt x="221494" y="44305"/>
                  </a:cubicBezTo>
                  <a:cubicBezTo>
                    <a:pt x="258410" y="24614"/>
                    <a:pt x="310091" y="0"/>
                    <a:pt x="310091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merican Typewriter"/>
                <a:cs typeface="American Typewriter"/>
              </a:endParaRPr>
            </a:p>
          </p:txBody>
        </p:sp>
        <p:sp>
          <p:nvSpPr>
            <p:cNvPr id="17459" name="ZoneTexte 62"/>
            <p:cNvSpPr txBox="1">
              <a:spLocks noChangeArrowheads="1"/>
            </p:cNvSpPr>
            <p:nvPr/>
          </p:nvSpPr>
          <p:spPr bwMode="auto">
            <a:xfrm>
              <a:off x="3675784" y="230384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7460" name="ZoneTexte 63"/>
            <p:cNvSpPr txBox="1">
              <a:spLocks noChangeArrowheads="1"/>
            </p:cNvSpPr>
            <p:nvPr/>
          </p:nvSpPr>
          <p:spPr bwMode="auto">
            <a:xfrm>
              <a:off x="6039396" y="2402623"/>
              <a:ext cx="959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7461" name="ZoneTexte 64"/>
            <p:cNvSpPr txBox="1">
              <a:spLocks noChangeArrowheads="1"/>
            </p:cNvSpPr>
            <p:nvPr/>
          </p:nvSpPr>
          <p:spPr bwMode="auto">
            <a:xfrm>
              <a:off x="8445222" y="2348675"/>
              <a:ext cx="772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2005</a:t>
              </a:r>
            </a:p>
          </p:txBody>
        </p:sp>
        <p:sp>
          <p:nvSpPr>
            <p:cNvPr id="17462" name="ZoneTexte 65"/>
            <p:cNvSpPr txBox="1">
              <a:spLocks noChangeArrowheads="1"/>
            </p:cNvSpPr>
            <p:nvPr/>
          </p:nvSpPr>
          <p:spPr bwMode="auto">
            <a:xfrm>
              <a:off x="433824" y="4158796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7463" name="ZoneTexte 66"/>
            <p:cNvSpPr txBox="1">
              <a:spLocks noChangeArrowheads="1"/>
            </p:cNvSpPr>
            <p:nvPr/>
          </p:nvSpPr>
          <p:spPr bwMode="auto">
            <a:xfrm>
              <a:off x="2640982" y="4180553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00FF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  <p:sp>
          <p:nvSpPr>
            <p:cNvPr id="17464" name="ZoneTexte 67"/>
            <p:cNvSpPr txBox="1">
              <a:spLocks noChangeArrowheads="1"/>
            </p:cNvSpPr>
            <p:nvPr/>
          </p:nvSpPr>
          <p:spPr bwMode="auto">
            <a:xfrm>
              <a:off x="5175567" y="4171247"/>
              <a:ext cx="756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008000"/>
                  </a:solidFill>
                  <a:latin typeface="American Typewriter" charset="0"/>
                  <a:cs typeface="American Typewriter" charset="0"/>
                </a:rPr>
                <a:t>1860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7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12212"/>
            <a:ext cx="8594725" cy="1336956"/>
          </a:xfrm>
        </p:spPr>
        <p:txBody>
          <a:bodyPr/>
          <a:lstStyle/>
          <a:p>
            <a:r>
              <a:rPr lang="fr-FR" sz="3600" dirty="0" smtClean="0"/>
              <a:t>Prévisibilité en Atlantique Nord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663988"/>
            <a:ext cx="9144000" cy="47155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Persechino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512" y="1412776"/>
            <a:ext cx="115111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Indice circulation Atlantique (AMOC)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331640" y="1884306"/>
            <a:ext cx="936104" cy="176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09293" y="1862218"/>
            <a:ext cx="1656098" cy="178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23928" y="1896746"/>
            <a:ext cx="1800200" cy="174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96136" y="4149080"/>
            <a:ext cx="1152120" cy="214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77344" y="4149080"/>
            <a:ext cx="936104" cy="214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339297" y="4876817"/>
            <a:ext cx="859813" cy="277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AMOC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058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Qu’espère t’on de l’initialisation ?</a:t>
            </a:r>
            <a:endParaRPr lang="fr-FR" sz="3600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2051720" y="2131115"/>
            <a:ext cx="6336704" cy="2799243"/>
            <a:chOff x="683568" y="3933056"/>
            <a:chExt cx="6336704" cy="1152128"/>
          </a:xfrm>
        </p:grpSpPr>
        <p:grpSp>
          <p:nvGrpSpPr>
            <p:cNvPr id="21" name="Grouper 20"/>
            <p:cNvGrpSpPr/>
            <p:nvPr/>
          </p:nvGrpSpPr>
          <p:grpSpPr>
            <a:xfrm>
              <a:off x="683568" y="4077072"/>
              <a:ext cx="3168352" cy="1008112"/>
              <a:chOff x="683568" y="4077072"/>
              <a:chExt cx="3168352" cy="1008112"/>
            </a:xfrm>
          </p:grpSpPr>
          <p:cxnSp>
            <p:nvCxnSpPr>
              <p:cNvPr id="25" name="Connecteur en arc 24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en arc 25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r 21"/>
            <p:cNvGrpSpPr/>
            <p:nvPr/>
          </p:nvGrpSpPr>
          <p:grpSpPr>
            <a:xfrm>
              <a:off x="3851920" y="3933056"/>
              <a:ext cx="3168352" cy="1008112"/>
              <a:chOff x="683568" y="4077072"/>
              <a:chExt cx="3168352" cy="1008112"/>
            </a:xfrm>
          </p:grpSpPr>
          <p:cxnSp>
            <p:nvCxnSpPr>
              <p:cNvPr id="23" name="Connecteur en arc 22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en arc 23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67544" y="5227459"/>
            <a:ext cx="80565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climatique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244680" y="1730425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Observations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1043608" y="2417656"/>
            <a:ext cx="6336704" cy="2206668"/>
            <a:chOff x="1043608" y="2417656"/>
            <a:chExt cx="6336704" cy="2206668"/>
          </a:xfrm>
        </p:grpSpPr>
        <p:grpSp>
          <p:nvGrpSpPr>
            <p:cNvPr id="19" name="Grouper 18"/>
            <p:cNvGrpSpPr/>
            <p:nvPr/>
          </p:nvGrpSpPr>
          <p:grpSpPr>
            <a:xfrm>
              <a:off x="1043608" y="2830925"/>
              <a:ext cx="6336704" cy="1793399"/>
              <a:chOff x="683568" y="3933056"/>
              <a:chExt cx="6336704" cy="1152128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0" name="Connecteur en arc 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en arc 11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r 15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7" name="Connecteur en arc 16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en arc 17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ZoneTexte 44"/>
            <p:cNvSpPr txBox="1"/>
            <p:nvPr/>
          </p:nvSpPr>
          <p:spPr>
            <a:xfrm>
              <a:off x="6348772" y="2417656"/>
              <a:ext cx="1031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Modèle libre</a:t>
              </a:r>
              <a:endParaRPr lang="fr-FR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2051720" y="2492896"/>
            <a:ext cx="7200800" cy="2170375"/>
            <a:chOff x="2051720" y="2492896"/>
            <a:chExt cx="7200800" cy="2170375"/>
          </a:xfrm>
        </p:grpSpPr>
        <p:grpSp>
          <p:nvGrpSpPr>
            <p:cNvPr id="35" name="Grouper 34"/>
            <p:cNvGrpSpPr/>
            <p:nvPr/>
          </p:nvGrpSpPr>
          <p:grpSpPr>
            <a:xfrm>
              <a:off x="2051720" y="2492896"/>
              <a:ext cx="6336704" cy="2170375"/>
              <a:chOff x="683568" y="3933056"/>
              <a:chExt cx="6336704" cy="1152128"/>
            </a:xfrm>
          </p:grpSpPr>
          <p:grpSp>
            <p:nvGrpSpPr>
              <p:cNvPr id="36" name="Grouper 35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40" name="Connecteur en arc 3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en arc 40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er 36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38" name="Connecteur en arc 37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en arc 38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ZoneTexte 45"/>
            <p:cNvSpPr txBox="1"/>
            <p:nvPr/>
          </p:nvSpPr>
          <p:spPr>
            <a:xfrm>
              <a:off x="7812360" y="2773285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</a:rPr>
                <a:t>Modèle initialisé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72008" y="5517232"/>
            <a:ext cx="9180512" cy="139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fr-FR" b="1" dirty="0" smtClean="0"/>
              <a:t>Hypothèses :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smtClean="0"/>
              <a:t>La variabilité climatique est bien représentée dans le modèle </a:t>
            </a:r>
            <a:r>
              <a:rPr lang="fr-FR" sz="1200" b="1" dirty="0" smtClean="0"/>
              <a:t>(fréquence, amplitude)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smtClean="0"/>
              <a:t>On peut </a:t>
            </a:r>
            <a:r>
              <a:rPr lang="fr-FR" b="1" dirty="0" err="1" smtClean="0"/>
              <a:t>phaser</a:t>
            </a:r>
            <a:r>
              <a:rPr lang="fr-FR" b="1" dirty="0" smtClean="0"/>
              <a:t> cette variabilité observée dans les modèles</a:t>
            </a:r>
          </a:p>
          <a:p>
            <a:pPr marL="285750" indent="-285750">
              <a:lnSpc>
                <a:spcPts val="2560"/>
              </a:lnSpc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1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12212"/>
            <a:ext cx="8594725" cy="1336956"/>
          </a:xfrm>
        </p:spPr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53952"/>
            <a:ext cx="8064896" cy="4343400"/>
          </a:xfrm>
        </p:spPr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eproduit-on une variabilité cohérente avec les observations pour l’Atlantique Nord ?</a:t>
            </a:r>
          </a:p>
          <a:p>
            <a:r>
              <a:rPr lang="fr-FR" dirty="0" smtClean="0"/>
              <a:t>Peut-on initialiser la circulation de retournement atlantique dans un modèle et pourquoi ?</a:t>
            </a:r>
          </a:p>
          <a:p>
            <a:r>
              <a:rPr lang="fr-FR" dirty="0" smtClean="0"/>
              <a:t>Est-ce que cela induit de la prévisibilité pour le climat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1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9224"/>
          </a:xfrm>
        </p:spPr>
        <p:txBody>
          <a:bodyPr/>
          <a:lstStyle/>
          <a:p>
            <a:r>
              <a:rPr lang="fr-FR" sz="3600" dirty="0" smtClean="0"/>
              <a:t>Outil : modèle couplé IPSL-CM5A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4680520" cy="4680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Version « basse résolution »</a:t>
            </a:r>
          </a:p>
          <a:p>
            <a:pPr lvl="1"/>
            <a:r>
              <a:rPr lang="fr-FR" sz="2000" dirty="0" smtClean="0"/>
              <a:t>Océan : </a:t>
            </a:r>
            <a:r>
              <a:rPr lang="fr-FR" sz="2000" dirty="0"/>
              <a:t>NEMO-ORCA2 (149x182xL31)</a:t>
            </a:r>
          </a:p>
          <a:p>
            <a:pPr lvl="1"/>
            <a:r>
              <a:rPr lang="fr-FR" sz="2000" dirty="0" smtClean="0"/>
              <a:t>Atmosphère : </a:t>
            </a:r>
            <a:r>
              <a:rPr lang="fr-FR" sz="2000" dirty="0" err="1"/>
              <a:t>LMDz</a:t>
            </a:r>
            <a:r>
              <a:rPr lang="fr-FR" sz="2000" dirty="0"/>
              <a:t> (96x96xL39)</a:t>
            </a:r>
          </a:p>
          <a:p>
            <a:pPr lvl="1"/>
            <a:r>
              <a:rPr lang="fr-FR" sz="2000" dirty="0" smtClean="0"/>
              <a:t>Glace de mer : </a:t>
            </a:r>
            <a:r>
              <a:rPr lang="fr-FR" sz="2000" dirty="0"/>
              <a:t>Lim2</a:t>
            </a:r>
          </a:p>
          <a:p>
            <a:pPr lvl="1"/>
            <a:r>
              <a:rPr lang="fr-FR" sz="2000" dirty="0" smtClean="0"/>
              <a:t>Bio-géochimie marine : </a:t>
            </a:r>
            <a:r>
              <a:rPr lang="fr-FR" sz="2000" dirty="0"/>
              <a:t>PISCES </a:t>
            </a:r>
            <a:endParaRPr lang="fr-FR" sz="2000" dirty="0" smtClean="0"/>
          </a:p>
          <a:p>
            <a:r>
              <a:rPr lang="fr-FR" sz="2000" dirty="0" smtClean="0"/>
              <a:t>Biais importants de l’état moyen</a:t>
            </a:r>
          </a:p>
          <a:p>
            <a:pPr lvl="1"/>
            <a:r>
              <a:rPr lang="fr-FR" sz="1800" dirty="0" smtClean="0"/>
              <a:t>Pas de convection en mer du Labrador</a:t>
            </a:r>
          </a:p>
          <a:p>
            <a:pPr lvl="1"/>
            <a:r>
              <a:rPr lang="fr-FR" sz="1800" dirty="0" smtClean="0"/>
              <a:t>Circulation de retournement de seulement 10.3 Sv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61950" y="5029200"/>
            <a:ext cx="93535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743449" y="2324006"/>
            <a:ext cx="4248151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60" y="1972122"/>
            <a:ext cx="3969740" cy="41211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92080" y="1763524"/>
            <a:ext cx="29523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Profondeur couche de mélange en JFM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147496" y="1999873"/>
            <a:ext cx="889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mètres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347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159" y="4149080"/>
            <a:ext cx="3784321" cy="27089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1108041"/>
            <a:ext cx="4427985" cy="30128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438" y="-171400"/>
            <a:ext cx="8412034" cy="936104"/>
          </a:xfrm>
        </p:spPr>
        <p:txBody>
          <a:bodyPr/>
          <a:lstStyle/>
          <a:p>
            <a:r>
              <a:rPr lang="fr-FR" sz="3200" dirty="0" smtClean="0"/>
              <a:t>Variabilité décennale en Atlantique Nord</a:t>
            </a:r>
            <a:endParaRPr lang="fr-FR" sz="32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503" y="1988840"/>
            <a:ext cx="4608512" cy="468000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Cycle à 20 ans pour de nombreuses variables dans l’Atlantique Nord</a:t>
            </a:r>
          </a:p>
          <a:p>
            <a:pPr lvl="1"/>
            <a:r>
              <a:rPr lang="fr-FR" dirty="0" smtClean="0"/>
              <a:t>Impact sur le transport de chaleur à diverses latitudes</a:t>
            </a:r>
          </a:p>
          <a:p>
            <a:pPr lvl="1"/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971600" y="51571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292080" y="908720"/>
            <a:ext cx="3384376" cy="3600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Indice circulation de retournement (AMOC)   (simulation préindustrielle)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4120896"/>
            <a:ext cx="4104456" cy="1721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rgbClr val="000000"/>
                </a:solidFill>
              </a:rPr>
              <a:t>Correlations</a:t>
            </a:r>
            <a:r>
              <a:rPr lang="fr-FR" sz="1200" dirty="0" smtClean="0">
                <a:solidFill>
                  <a:srgbClr val="000000"/>
                </a:solidFill>
              </a:rPr>
              <a:t> croisées avec AMOC 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8304" y="4463216"/>
            <a:ext cx="1080120" cy="379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AMOC mène 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9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Rétroaction négative retardée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Mécanismes du cycle à 20 ans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Glace de mer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8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3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1336956"/>
          </a:xfrm>
        </p:spPr>
        <p:txBody>
          <a:bodyPr/>
          <a:lstStyle/>
          <a:p>
            <a:r>
              <a:rPr lang="fr-FR" sz="3200" dirty="0" smtClean="0"/>
              <a:t>Lien avec les « Great </a:t>
            </a:r>
            <a:r>
              <a:rPr lang="fr-FR" sz="3200" dirty="0" err="1" smtClean="0"/>
              <a:t>Salinity</a:t>
            </a:r>
            <a:r>
              <a:rPr lang="fr-FR" sz="3200" dirty="0" smtClean="0"/>
              <a:t> Anomalies »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124744"/>
            <a:ext cx="7060600" cy="570175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077666" y="2996952"/>
            <a:ext cx="1286422" cy="792088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63688" y="3149352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796136" y="2852936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4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44182</TotalTime>
  <Words>937</Words>
  <Application>Microsoft Macintosh PowerPoint</Application>
  <PresentationFormat>Présentation à l'écran (4:3)</PresentationFormat>
  <Paragraphs>179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Brise</vt:lpstr>
      <vt:lpstr>Initialisation et prévisibilité de la circulation océanique dans l’Atlantique lors des 50 dernières années</vt:lpstr>
      <vt:lpstr>Présentation PowerPoint</vt:lpstr>
      <vt:lpstr>Prévisibilité en Atlantique Nord</vt:lpstr>
      <vt:lpstr>Qu’espère t’on de l’initialisation ?</vt:lpstr>
      <vt:lpstr>Questions</vt:lpstr>
      <vt:lpstr>Outil : modèle couplé IPSL-CM5A</vt:lpstr>
      <vt:lpstr>Variabilité décennale en Atlantique Nord</vt:lpstr>
      <vt:lpstr>Présentation PowerPoint</vt:lpstr>
      <vt:lpstr>Lien avec les « Great Salinity Anomalies » ?</vt:lpstr>
      <vt:lpstr>Un cycle à 20 ans dans les mers nordiques ?</vt:lpstr>
      <vt:lpstr>Protocole expérimental</vt:lpstr>
      <vt:lpstr>Initialisation de la circulation de retournement</vt:lpstr>
      <vt:lpstr>Réponse des sites de convection</vt:lpstr>
      <vt:lpstr>Mécanismes</vt:lpstr>
      <vt:lpstr>Présentation PowerPoint</vt:lpstr>
      <vt:lpstr>Simulations rétrospectives </vt:lpstr>
      <vt:lpstr>Comparaison avec reconstruction</vt:lpstr>
      <vt:lpstr>Comparaison spatiale</vt:lpstr>
      <vt:lpstr>Conclusions </vt:lpstr>
      <vt:lpstr>Merci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Initalisation and predicatability of the climate: a focus on the AMOC</dc:title>
  <dc:creator>Didier Swingedouw</dc:creator>
  <cp:lastModifiedBy>Didier Swingedouw</cp:lastModifiedBy>
  <cp:revision>454</cp:revision>
  <dcterms:created xsi:type="dcterms:W3CDTF">2011-02-08T20:51:41Z</dcterms:created>
  <dcterms:modified xsi:type="dcterms:W3CDTF">2012-09-03T13:26:53Z</dcterms:modified>
</cp:coreProperties>
</file>