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4" r:id="rId3"/>
    <p:sldId id="257" r:id="rId4"/>
    <p:sldId id="278" r:id="rId5"/>
    <p:sldId id="277" r:id="rId6"/>
    <p:sldId id="275" r:id="rId7"/>
    <p:sldId id="258" r:id="rId8"/>
    <p:sldId id="260" r:id="rId9"/>
    <p:sldId id="259" r:id="rId10"/>
    <p:sldId id="261" r:id="rId11"/>
    <p:sldId id="271" r:id="rId12"/>
    <p:sldId id="283" r:id="rId13"/>
    <p:sldId id="262" r:id="rId14"/>
    <p:sldId id="263" r:id="rId15"/>
    <p:sldId id="267" r:id="rId16"/>
    <p:sldId id="266" r:id="rId17"/>
    <p:sldId id="270" r:id="rId18"/>
    <p:sldId id="280" r:id="rId19"/>
    <p:sldId id="282" r:id="rId20"/>
    <p:sldId id="279" r:id="rId21"/>
    <p:sldId id="281" r:id="rId22"/>
    <p:sldId id="273" r:id="rId23"/>
    <p:sldId id="264" r:id="rId24"/>
    <p:sldId id="268" r:id="rId25"/>
    <p:sldId id="265" r:id="rId26"/>
    <p:sldId id="272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EA923-FF5B-A149-B42F-5EBB898FB802}" type="datetimeFigureOut">
              <a:rPr lang="fr-FR" smtClean="0"/>
              <a:t>15/05/2014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6DC99-5FC9-8547-8B2D-93857C493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35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Based on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OWS bravo data (section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acorss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Labrador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6DC99-5FC9-8547-8B2D-93857C493B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1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6DC99-5FC9-8547-8B2D-93857C493B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57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5B-4A5B-0E42-B550-70C2E629B7EF}" type="datetimeFigureOut">
              <a:rPr lang="fr-FR" smtClean="0"/>
              <a:t>15/05/2014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EC01-4E70-994B-917C-C1ABCA2C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4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5B-4A5B-0E42-B550-70C2E629B7EF}" type="datetimeFigureOut">
              <a:rPr lang="fr-FR" smtClean="0"/>
              <a:t>15/05/2014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EC01-4E70-994B-917C-C1ABCA2C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1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5B-4A5B-0E42-B550-70C2E629B7EF}" type="datetimeFigureOut">
              <a:rPr lang="fr-FR" smtClean="0"/>
              <a:t>15/05/2014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EC01-4E70-994B-917C-C1ABCA2C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37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5B-4A5B-0E42-B550-70C2E629B7EF}" type="datetimeFigureOut">
              <a:rPr lang="fr-FR" smtClean="0"/>
              <a:t>15/05/2014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EC01-4E70-994B-917C-C1ABCA2C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6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5B-4A5B-0E42-B550-70C2E629B7EF}" type="datetimeFigureOut">
              <a:rPr lang="fr-FR" smtClean="0"/>
              <a:t>15/05/2014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EC01-4E70-994B-917C-C1ABCA2C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6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5B-4A5B-0E42-B550-70C2E629B7EF}" type="datetimeFigureOut">
              <a:rPr lang="fr-FR" smtClean="0"/>
              <a:t>15/05/2014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EC01-4E70-994B-917C-C1ABCA2C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13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5B-4A5B-0E42-B550-70C2E629B7EF}" type="datetimeFigureOut">
              <a:rPr lang="fr-FR" smtClean="0"/>
              <a:t>15/05/2014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EC01-4E70-994B-917C-C1ABCA2C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4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5B-4A5B-0E42-B550-70C2E629B7EF}" type="datetimeFigureOut">
              <a:rPr lang="fr-FR" smtClean="0"/>
              <a:t>15/05/2014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EC01-4E70-994B-917C-C1ABCA2C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76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5B-4A5B-0E42-B550-70C2E629B7EF}" type="datetimeFigureOut">
              <a:rPr lang="fr-FR" smtClean="0"/>
              <a:t>15/05/2014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EC01-4E70-994B-917C-C1ABCA2C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0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5B-4A5B-0E42-B550-70C2E629B7EF}" type="datetimeFigureOut">
              <a:rPr lang="fr-FR" smtClean="0"/>
              <a:t>15/05/2014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EC01-4E70-994B-917C-C1ABCA2C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71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415B-4A5B-0E42-B550-70C2E629B7EF}" type="datetimeFigureOut">
              <a:rPr lang="fr-FR" smtClean="0"/>
              <a:t>15/05/2014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9EC01-4E70-994B-917C-C1ABCA2C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33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0415B-4A5B-0E42-B550-70C2E629B7EF}" type="datetimeFigureOut">
              <a:rPr lang="fr-FR" smtClean="0"/>
              <a:t>15/05/2014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9EC01-4E70-994B-917C-C1ABCA2CD5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48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8582" y="805886"/>
            <a:ext cx="8220097" cy="264907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GB" sz="5400" dirty="0" smtClean="0"/>
              <a:t>Abrupt changes in the Labrador Sea within CMIP5</a:t>
            </a:r>
            <a:endParaRPr lang="en-GB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4383" y="4779502"/>
            <a:ext cx="7086600" cy="1243664"/>
          </a:xfrm>
        </p:spPr>
        <p:txBody>
          <a:bodyPr/>
          <a:lstStyle/>
          <a:p>
            <a:r>
              <a:rPr lang="en-GB" dirty="0" smtClean="0"/>
              <a:t>Didier Swingedouw &amp; Giovanni </a:t>
            </a:r>
            <a:r>
              <a:rPr lang="en-GB" dirty="0" err="1" smtClean="0"/>
              <a:t>Sgubin</a:t>
            </a:r>
            <a:endParaRPr lang="en-GB" dirty="0"/>
          </a:p>
        </p:txBody>
      </p:sp>
      <p:grpSp>
        <p:nvGrpSpPr>
          <p:cNvPr id="4" name="Grouper 3"/>
          <p:cNvGrpSpPr/>
          <p:nvPr/>
        </p:nvGrpSpPr>
        <p:grpSpPr>
          <a:xfrm>
            <a:off x="0" y="582360"/>
            <a:ext cx="9144000" cy="5634937"/>
            <a:chOff x="3024329" y="511738"/>
            <a:chExt cx="9144000" cy="588645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4329" y="511738"/>
              <a:ext cx="9144000" cy="5886450"/>
            </a:xfrm>
            <a:prstGeom prst="rect">
              <a:avLst/>
            </a:prstGeom>
          </p:spPr>
        </p:pic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3024329" y="6073301"/>
              <a:ext cx="9137867" cy="324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 smtClean="0">
                  <a:solidFill>
                    <a:schemeClr val="tx1"/>
                  </a:solidFill>
                </a:rPr>
                <a:t>Can we find big jumps in the Labrador Sea?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28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15" y="1098008"/>
            <a:ext cx="8110597" cy="57599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8050" y="-401620"/>
            <a:ext cx="7097167" cy="1499628"/>
          </a:xfrm>
        </p:spPr>
        <p:txBody>
          <a:bodyPr>
            <a:normAutofit/>
          </a:bodyPr>
          <a:lstStyle/>
          <a:p>
            <a:r>
              <a:rPr lang="en-GB" dirty="0" smtClean="0"/>
              <a:t>Stratification changes</a:t>
            </a:r>
            <a:endParaRPr lang="en-GB" dirty="0"/>
          </a:p>
        </p:txBody>
      </p:sp>
      <p:grpSp>
        <p:nvGrpSpPr>
          <p:cNvPr id="4" name="Grouper 3"/>
          <p:cNvGrpSpPr/>
          <p:nvPr/>
        </p:nvGrpSpPr>
        <p:grpSpPr>
          <a:xfrm>
            <a:off x="1666662" y="2624667"/>
            <a:ext cx="6681471" cy="674811"/>
            <a:chOff x="1666662" y="2624667"/>
            <a:chExt cx="6681471" cy="674811"/>
          </a:xfrm>
        </p:grpSpPr>
        <p:sp>
          <p:nvSpPr>
            <p:cNvPr id="9" name="Rectangle 8"/>
            <p:cNvSpPr/>
            <p:nvPr/>
          </p:nvSpPr>
          <p:spPr>
            <a:xfrm>
              <a:off x="1666662" y="2624667"/>
              <a:ext cx="6681471" cy="674811"/>
            </a:xfrm>
            <a:prstGeom prst="rect">
              <a:avLst/>
            </a:prstGeom>
            <a:solidFill>
              <a:srgbClr val="FF0000">
                <a:alpha val="3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892638" y="2749416"/>
              <a:ext cx="2111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Threshold=0.2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2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7487" y="-373304"/>
            <a:ext cx="7097167" cy="13091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Large-scale circulation changes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533" y="769696"/>
            <a:ext cx="4319996" cy="60883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80" y="769696"/>
            <a:ext cx="4319996" cy="608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6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61" y="0"/>
            <a:ext cx="4866139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8436" y="236256"/>
            <a:ext cx="377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Changes in oceanic current in rcp26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8437" y="2423174"/>
            <a:ext cx="3775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North Atlantic drift is less “deflected” after the Labrador Sea convection collapse = </a:t>
            </a:r>
            <a:r>
              <a:rPr lang="en-GB" sz="2400" dirty="0" smtClean="0">
                <a:solidFill>
                  <a:srgbClr val="FF0000"/>
                </a:solidFill>
              </a:rPr>
              <a:t>strong positive feedback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098785" y="417181"/>
            <a:ext cx="1954953" cy="135363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e 11"/>
          <p:cNvSpPr/>
          <p:nvPr/>
        </p:nvSpPr>
        <p:spPr>
          <a:xfrm>
            <a:off x="6098785" y="2758793"/>
            <a:ext cx="1954953" cy="135363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r 35"/>
          <p:cNvGrpSpPr/>
          <p:nvPr/>
        </p:nvGrpSpPr>
        <p:grpSpPr>
          <a:xfrm>
            <a:off x="82234" y="107705"/>
            <a:ext cx="963969" cy="400110"/>
            <a:chOff x="82234" y="107705"/>
            <a:chExt cx="963969" cy="400110"/>
          </a:xfrm>
        </p:grpSpPr>
        <p:sp>
          <p:nvSpPr>
            <p:cNvPr id="6" name="ZoneTexte 5"/>
            <p:cNvSpPr txBox="1"/>
            <p:nvPr/>
          </p:nvSpPr>
          <p:spPr>
            <a:xfrm>
              <a:off x="82234" y="107705"/>
              <a:ext cx="7949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GHG</a:t>
              </a:r>
              <a:endParaRPr lang="en-GB" sz="2000" b="1" dirty="0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 flipV="1">
              <a:off x="708128" y="159893"/>
              <a:ext cx="338075" cy="2832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r 10"/>
          <p:cNvGrpSpPr/>
          <p:nvPr/>
        </p:nvGrpSpPr>
        <p:grpSpPr>
          <a:xfrm>
            <a:off x="1571590" y="1576026"/>
            <a:ext cx="1827429" cy="707886"/>
            <a:chOff x="1571590" y="1576026"/>
            <a:chExt cx="1827429" cy="707886"/>
          </a:xfrm>
        </p:grpSpPr>
        <p:sp>
          <p:nvSpPr>
            <p:cNvPr id="13" name="Flèche vers la droite 12"/>
            <p:cNvSpPr/>
            <p:nvPr/>
          </p:nvSpPr>
          <p:spPr>
            <a:xfrm>
              <a:off x="1571590" y="1770491"/>
              <a:ext cx="493405" cy="283228"/>
            </a:xfrm>
            <a:prstGeom prst="rightArrow">
              <a:avLst/>
            </a:prstGeom>
            <a:solidFill>
              <a:srgbClr val="558ED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074133" y="1576026"/>
              <a:ext cx="1324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Surface</a:t>
              </a:r>
            </a:p>
            <a:p>
              <a:r>
                <a:rPr lang="en-GB" sz="2000" dirty="0"/>
                <a:t>d</a:t>
              </a:r>
              <a:r>
                <a:rPr lang="en-GB" sz="2000" dirty="0" smtClean="0"/>
                <a:t>ensity</a:t>
              </a: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3035167" y="1770491"/>
              <a:ext cx="246703" cy="3638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r 27"/>
          <p:cNvGrpSpPr/>
          <p:nvPr/>
        </p:nvGrpSpPr>
        <p:grpSpPr>
          <a:xfrm>
            <a:off x="3426430" y="1758056"/>
            <a:ext cx="2325401" cy="400110"/>
            <a:chOff x="3426430" y="1758056"/>
            <a:chExt cx="2325401" cy="400110"/>
          </a:xfrm>
        </p:grpSpPr>
        <p:sp>
          <p:nvSpPr>
            <p:cNvPr id="17" name="Flèche vers la droite 16"/>
            <p:cNvSpPr/>
            <p:nvPr/>
          </p:nvSpPr>
          <p:spPr>
            <a:xfrm>
              <a:off x="3426430" y="1781277"/>
              <a:ext cx="493405" cy="283228"/>
            </a:xfrm>
            <a:prstGeom prst="rightArrow">
              <a:avLst/>
            </a:prstGeom>
            <a:solidFill>
              <a:srgbClr val="558ED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999138" y="1758056"/>
              <a:ext cx="1670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Stratification</a:t>
              </a: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flipV="1">
              <a:off x="5413756" y="1848036"/>
              <a:ext cx="338075" cy="2832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r 28"/>
          <p:cNvGrpSpPr/>
          <p:nvPr/>
        </p:nvGrpSpPr>
        <p:grpSpPr>
          <a:xfrm>
            <a:off x="4184811" y="2448198"/>
            <a:ext cx="1539608" cy="1142145"/>
            <a:chOff x="4184811" y="2448198"/>
            <a:chExt cx="1539608" cy="1142145"/>
          </a:xfrm>
        </p:grpSpPr>
        <p:sp>
          <p:nvSpPr>
            <p:cNvPr id="20" name="Flèche vers le bas 19"/>
            <p:cNvSpPr/>
            <p:nvPr/>
          </p:nvSpPr>
          <p:spPr>
            <a:xfrm>
              <a:off x="4666148" y="2448198"/>
              <a:ext cx="288000" cy="539999"/>
            </a:xfrm>
            <a:prstGeom prst="downArrow">
              <a:avLst/>
            </a:prstGeom>
            <a:solidFill>
              <a:srgbClr val="558ED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184811" y="3190233"/>
              <a:ext cx="1397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Convection</a:t>
              </a: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5477716" y="3222831"/>
              <a:ext cx="246703" cy="3638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r 30"/>
          <p:cNvGrpSpPr/>
          <p:nvPr/>
        </p:nvGrpSpPr>
        <p:grpSpPr>
          <a:xfrm>
            <a:off x="2196188" y="2241045"/>
            <a:ext cx="2164515" cy="921780"/>
            <a:chOff x="2196188" y="2241045"/>
            <a:chExt cx="2164515" cy="921780"/>
          </a:xfrm>
        </p:grpSpPr>
        <p:sp>
          <p:nvSpPr>
            <p:cNvPr id="25" name="Flèche vers le bas 24"/>
            <p:cNvSpPr/>
            <p:nvPr/>
          </p:nvSpPr>
          <p:spPr>
            <a:xfrm flipV="1">
              <a:off x="2196188" y="2436789"/>
              <a:ext cx="288000" cy="540000"/>
            </a:xfrm>
            <a:prstGeom prst="downArrow">
              <a:avLst/>
            </a:prstGeom>
            <a:solidFill>
              <a:srgbClr val="558ED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grpSp>
          <p:nvGrpSpPr>
            <p:cNvPr id="39" name="Grouper 38"/>
            <p:cNvGrpSpPr/>
            <p:nvPr/>
          </p:nvGrpSpPr>
          <p:grpSpPr>
            <a:xfrm>
              <a:off x="3186263" y="2241045"/>
              <a:ext cx="1174440" cy="921780"/>
              <a:chOff x="5219958" y="4918494"/>
              <a:chExt cx="1174440" cy="921780"/>
            </a:xfrm>
          </p:grpSpPr>
          <p:grpSp>
            <p:nvGrpSpPr>
              <p:cNvPr id="37" name="Grouper 36"/>
              <p:cNvGrpSpPr/>
              <p:nvPr/>
            </p:nvGrpSpPr>
            <p:grpSpPr>
              <a:xfrm>
                <a:off x="5219958" y="4940383"/>
                <a:ext cx="899280" cy="899891"/>
                <a:chOff x="6635401" y="2338909"/>
                <a:chExt cx="899280" cy="899891"/>
              </a:xfrm>
            </p:grpSpPr>
            <p:sp>
              <p:nvSpPr>
                <p:cNvPr id="26" name="Ellipse 25"/>
                <p:cNvSpPr>
                  <a:spLocks noChangeAspect="1"/>
                </p:cNvSpPr>
                <p:nvPr/>
              </p:nvSpPr>
              <p:spPr>
                <a:xfrm>
                  <a:off x="6635401" y="2338909"/>
                  <a:ext cx="899280" cy="899891"/>
                </a:xfrm>
                <a:prstGeom prst="ellipse">
                  <a:avLst/>
                </a:prstGeom>
                <a:noFill/>
                <a:ln w="571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/>
                </a:p>
              </p:txBody>
            </p:sp>
            <p:cxnSp>
              <p:nvCxnSpPr>
                <p:cNvPr id="27" name="Connecteur droit avec flèche 26"/>
                <p:cNvCxnSpPr/>
                <p:nvPr/>
              </p:nvCxnSpPr>
              <p:spPr>
                <a:xfrm flipV="1">
                  <a:off x="6647274" y="2670086"/>
                  <a:ext cx="6401" cy="179996"/>
                </a:xfrm>
                <a:prstGeom prst="straightConnector1">
                  <a:avLst/>
                </a:prstGeom>
                <a:ln w="57150" cmpd="sng">
                  <a:solidFill>
                    <a:srgbClr val="FF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cteur droit avec flèche 34"/>
                <p:cNvCxnSpPr/>
                <p:nvPr/>
              </p:nvCxnSpPr>
              <p:spPr>
                <a:xfrm>
                  <a:off x="7534681" y="2822486"/>
                  <a:ext cx="0" cy="152400"/>
                </a:xfrm>
                <a:prstGeom prst="straightConnector1">
                  <a:avLst/>
                </a:prstGeom>
                <a:ln w="57150" cmpd="sng">
                  <a:solidFill>
                    <a:srgbClr val="FF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ZoneTexte 37"/>
              <p:cNvSpPr txBox="1"/>
              <p:nvPr/>
            </p:nvSpPr>
            <p:spPr>
              <a:xfrm>
                <a:off x="5430426" y="4918494"/>
                <a:ext cx="963972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800" b="1" dirty="0" smtClean="0">
                    <a:solidFill>
                      <a:srgbClr val="FF0000"/>
                    </a:solidFill>
                  </a:rPr>
                  <a:t>+</a:t>
                </a:r>
                <a:endParaRPr lang="en-GB" sz="48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2" name="Grouper 31"/>
          <p:cNvGrpSpPr/>
          <p:nvPr/>
        </p:nvGrpSpPr>
        <p:grpSpPr>
          <a:xfrm>
            <a:off x="3842169" y="3733506"/>
            <a:ext cx="2320837" cy="958383"/>
            <a:chOff x="3842169" y="3733506"/>
            <a:chExt cx="2320837" cy="958383"/>
          </a:xfrm>
        </p:grpSpPr>
        <p:sp>
          <p:nvSpPr>
            <p:cNvPr id="40" name="Flèche vers le bas 39"/>
            <p:cNvSpPr/>
            <p:nvPr/>
          </p:nvSpPr>
          <p:spPr>
            <a:xfrm>
              <a:off x="4613141" y="3733506"/>
              <a:ext cx="288000" cy="53999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3842169" y="4291779"/>
              <a:ext cx="2320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No more convection</a:t>
              </a:r>
              <a:endParaRPr lang="en-GB" sz="2000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4847257" y="3745351"/>
              <a:ext cx="13157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rgbClr val="FF0000"/>
                  </a:solidFill>
                </a:rPr>
                <a:t>Threshold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er 32"/>
          <p:cNvGrpSpPr/>
          <p:nvPr/>
        </p:nvGrpSpPr>
        <p:grpSpPr>
          <a:xfrm>
            <a:off x="3270929" y="4718606"/>
            <a:ext cx="3063546" cy="2141642"/>
            <a:chOff x="3270929" y="4718606"/>
            <a:chExt cx="3063546" cy="2141642"/>
          </a:xfrm>
        </p:grpSpPr>
        <p:sp>
          <p:nvSpPr>
            <p:cNvPr id="43" name="Flèche vers le bas 42"/>
            <p:cNvSpPr/>
            <p:nvPr/>
          </p:nvSpPr>
          <p:spPr>
            <a:xfrm>
              <a:off x="4638000" y="4718606"/>
              <a:ext cx="288000" cy="539999"/>
            </a:xfrm>
            <a:prstGeom prst="downArrow">
              <a:avLst/>
            </a:prstGeom>
            <a:solidFill>
              <a:srgbClr val="558ED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3906127" y="5266377"/>
              <a:ext cx="2320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Strong halocline</a:t>
              </a:r>
              <a:endParaRPr lang="en-GB" sz="2000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3270929" y="6152362"/>
              <a:ext cx="30635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/>
                <a:t>Decreased ocean heat capacity in winter</a:t>
              </a:r>
              <a:endParaRPr lang="en-GB" sz="2000" dirty="0"/>
            </a:p>
          </p:txBody>
        </p:sp>
        <p:sp>
          <p:nvSpPr>
            <p:cNvPr id="46" name="Flèche vers le bas 45"/>
            <p:cNvSpPr/>
            <p:nvPr/>
          </p:nvSpPr>
          <p:spPr>
            <a:xfrm>
              <a:off x="4646400" y="5659165"/>
              <a:ext cx="288000" cy="539999"/>
            </a:xfrm>
            <a:prstGeom prst="downArrow">
              <a:avLst/>
            </a:prstGeom>
            <a:solidFill>
              <a:srgbClr val="558ED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  <p:grpSp>
        <p:nvGrpSpPr>
          <p:cNvPr id="34" name="Grouper 33"/>
          <p:cNvGrpSpPr/>
          <p:nvPr/>
        </p:nvGrpSpPr>
        <p:grpSpPr>
          <a:xfrm>
            <a:off x="6026494" y="3553367"/>
            <a:ext cx="3229439" cy="3196765"/>
            <a:chOff x="6026494" y="3553367"/>
            <a:chExt cx="3229439" cy="3196765"/>
          </a:xfrm>
        </p:grpSpPr>
        <p:sp>
          <p:nvSpPr>
            <p:cNvPr id="47" name="Flèche vers la droite 46"/>
            <p:cNvSpPr/>
            <p:nvPr/>
          </p:nvSpPr>
          <p:spPr>
            <a:xfrm>
              <a:off x="6026494" y="6447840"/>
              <a:ext cx="493405" cy="283228"/>
            </a:xfrm>
            <a:prstGeom prst="rightArrow">
              <a:avLst/>
            </a:prstGeom>
            <a:solidFill>
              <a:srgbClr val="558ED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6580383" y="5119619"/>
              <a:ext cx="2675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Large sea ice formation</a:t>
              </a:r>
              <a:endParaRPr lang="en-GB" sz="2000" dirty="0"/>
            </a:p>
          </p:txBody>
        </p:sp>
        <p:sp>
          <p:nvSpPr>
            <p:cNvPr id="49" name="Flèche vers le bas 48"/>
            <p:cNvSpPr/>
            <p:nvPr/>
          </p:nvSpPr>
          <p:spPr>
            <a:xfrm flipV="1">
              <a:off x="7776053" y="5635709"/>
              <a:ext cx="288000" cy="540000"/>
            </a:xfrm>
            <a:prstGeom prst="downArrow">
              <a:avLst/>
            </a:prstGeom>
            <a:solidFill>
              <a:srgbClr val="558ED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6570767" y="6350022"/>
              <a:ext cx="26760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Strong cooling in winter</a:t>
              </a:r>
              <a:endParaRPr lang="en-GB" sz="2000" dirty="0"/>
            </a:p>
          </p:txBody>
        </p:sp>
        <p:sp>
          <p:nvSpPr>
            <p:cNvPr id="51" name="Flèche vers le bas 50"/>
            <p:cNvSpPr/>
            <p:nvPr/>
          </p:nvSpPr>
          <p:spPr>
            <a:xfrm flipV="1">
              <a:off x="7735456" y="4391111"/>
              <a:ext cx="288000" cy="540000"/>
            </a:xfrm>
            <a:prstGeom prst="downArrow">
              <a:avLst/>
            </a:prstGeom>
            <a:solidFill>
              <a:srgbClr val="558ED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6579905" y="3553367"/>
              <a:ext cx="25755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Large atmospheric cooling over Lab Sea</a:t>
              </a:r>
              <a:endParaRPr lang="en-GB" sz="2000" b="1" dirty="0"/>
            </a:p>
          </p:txBody>
        </p:sp>
      </p:grpSp>
      <p:grpSp>
        <p:nvGrpSpPr>
          <p:cNvPr id="54" name="Grouper 53"/>
          <p:cNvGrpSpPr/>
          <p:nvPr/>
        </p:nvGrpSpPr>
        <p:grpSpPr>
          <a:xfrm>
            <a:off x="45688" y="736704"/>
            <a:ext cx="1384096" cy="1679622"/>
            <a:chOff x="45688" y="736704"/>
            <a:chExt cx="1384096" cy="1679622"/>
          </a:xfrm>
        </p:grpSpPr>
        <p:sp>
          <p:nvSpPr>
            <p:cNvPr id="12" name="Flèche vers le bas 11"/>
            <p:cNvSpPr/>
            <p:nvPr/>
          </p:nvSpPr>
          <p:spPr>
            <a:xfrm>
              <a:off x="484267" y="736704"/>
              <a:ext cx="288000" cy="539999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grpSp>
          <p:nvGrpSpPr>
            <p:cNvPr id="3" name="Grouper 2"/>
            <p:cNvGrpSpPr/>
            <p:nvPr/>
          </p:nvGrpSpPr>
          <p:grpSpPr>
            <a:xfrm>
              <a:off x="45688" y="1388724"/>
              <a:ext cx="1384096" cy="1027602"/>
              <a:chOff x="45688" y="1388724"/>
              <a:chExt cx="1384096" cy="1027602"/>
            </a:xfrm>
          </p:grpSpPr>
          <p:sp>
            <p:nvSpPr>
              <p:cNvPr id="4" name="ZoneTexte 3"/>
              <p:cNvSpPr txBox="1"/>
              <p:nvPr/>
            </p:nvSpPr>
            <p:spPr>
              <a:xfrm>
                <a:off x="45688" y="1388724"/>
                <a:ext cx="8040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SST</a:t>
                </a:r>
                <a:endParaRPr lang="en-GB" sz="2000" dirty="0"/>
              </a:p>
            </p:txBody>
          </p:sp>
          <p:sp>
            <p:nvSpPr>
              <p:cNvPr id="5" name="ZoneTexte 4"/>
              <p:cNvSpPr txBox="1"/>
              <p:nvPr/>
            </p:nvSpPr>
            <p:spPr>
              <a:xfrm>
                <a:off x="73100" y="2016216"/>
                <a:ext cx="8040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SSS</a:t>
                </a:r>
                <a:endParaRPr lang="en-GB" sz="2000" dirty="0"/>
              </a:p>
            </p:txBody>
          </p:sp>
          <p:cxnSp>
            <p:nvCxnSpPr>
              <p:cNvPr id="9" name="Connecteur droit avec flèche 8"/>
              <p:cNvCxnSpPr/>
              <p:nvPr/>
            </p:nvCxnSpPr>
            <p:spPr>
              <a:xfrm flipV="1">
                <a:off x="511682" y="1448110"/>
                <a:ext cx="338075" cy="2832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/>
              <p:cNvCxnSpPr/>
              <p:nvPr/>
            </p:nvCxnSpPr>
            <p:spPr>
              <a:xfrm>
                <a:off x="529956" y="2044583"/>
                <a:ext cx="246703" cy="3638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Accolade fermante 13"/>
              <p:cNvSpPr/>
              <p:nvPr/>
            </p:nvSpPr>
            <p:spPr>
              <a:xfrm>
                <a:off x="1215240" y="1580588"/>
                <a:ext cx="201018" cy="740048"/>
              </a:xfrm>
              <a:prstGeom prst="rightBrac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2" name="ZoneTexte 1"/>
              <p:cNvSpPr txBox="1"/>
              <p:nvPr/>
            </p:nvSpPr>
            <p:spPr>
              <a:xfrm>
                <a:off x="694422" y="1557754"/>
                <a:ext cx="7353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Lab. Sea</a:t>
                </a:r>
                <a:endParaRPr lang="en-GB" sz="2000" dirty="0"/>
              </a:p>
            </p:txBody>
          </p:sp>
        </p:grpSp>
      </p:grpSp>
      <p:grpSp>
        <p:nvGrpSpPr>
          <p:cNvPr id="30" name="Grouper 29"/>
          <p:cNvGrpSpPr/>
          <p:nvPr/>
        </p:nvGrpSpPr>
        <p:grpSpPr>
          <a:xfrm>
            <a:off x="849758" y="3108009"/>
            <a:ext cx="3243682" cy="707886"/>
            <a:chOff x="849758" y="3108009"/>
            <a:chExt cx="3243682" cy="707886"/>
          </a:xfrm>
        </p:grpSpPr>
        <p:sp>
          <p:nvSpPr>
            <p:cNvPr id="23" name="Flèche vers la droite 22"/>
            <p:cNvSpPr/>
            <p:nvPr/>
          </p:nvSpPr>
          <p:spPr>
            <a:xfrm flipH="1">
              <a:off x="3630377" y="3303409"/>
              <a:ext cx="463063" cy="283228"/>
            </a:xfrm>
            <a:prstGeom prst="rightArrow">
              <a:avLst/>
            </a:prstGeom>
            <a:solidFill>
              <a:srgbClr val="558ED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49758" y="3108009"/>
              <a:ext cx="24836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Atlantic water import in the Lab Sea</a:t>
              </a:r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>
              <a:off x="3269463" y="3231150"/>
              <a:ext cx="246703" cy="3638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ZoneTexte 54"/>
          <p:cNvSpPr txBox="1"/>
          <p:nvPr/>
        </p:nvSpPr>
        <p:spPr>
          <a:xfrm>
            <a:off x="2484188" y="0"/>
            <a:ext cx="503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Suggested mechanisms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0376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672" y="274638"/>
            <a:ext cx="4144189" cy="1143000"/>
          </a:xfrm>
        </p:spPr>
        <p:txBody>
          <a:bodyPr/>
          <a:lstStyle/>
          <a:p>
            <a:r>
              <a:rPr lang="en-GB" dirty="0" smtClean="0"/>
              <a:t>GFDL-ESM2G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61" y="0"/>
            <a:ext cx="486613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345" y="2556867"/>
            <a:ext cx="3759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abrupt change is occurring as early as the 1930s and contrary to what has occurred in reality in the 1970s, there is no recovery in this model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9868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274" y="274638"/>
            <a:ext cx="3820661" cy="1143000"/>
          </a:xfrm>
        </p:spPr>
        <p:txBody>
          <a:bodyPr/>
          <a:lstStyle/>
          <a:p>
            <a:r>
              <a:rPr lang="en-GB" dirty="0" smtClean="0"/>
              <a:t>Chain of events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199" y="2139078"/>
            <a:ext cx="3319983" cy="3987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Once again led by SSS in the Labrador Sea….</a:t>
            </a:r>
            <a:endParaRPr lang="en-GB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61" y="0"/>
            <a:ext cx="4866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1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34" y="767600"/>
            <a:ext cx="8617507" cy="61199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2027" y="-264632"/>
            <a:ext cx="7097167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Stratification changes</a:t>
            </a:r>
            <a:endParaRPr lang="en-GB" dirty="0"/>
          </a:p>
        </p:txBody>
      </p:sp>
      <p:grpSp>
        <p:nvGrpSpPr>
          <p:cNvPr id="3" name="Grouper 2"/>
          <p:cNvGrpSpPr/>
          <p:nvPr/>
        </p:nvGrpSpPr>
        <p:grpSpPr>
          <a:xfrm>
            <a:off x="1513827" y="2771621"/>
            <a:ext cx="7091999" cy="384171"/>
            <a:chOff x="1513827" y="2771621"/>
            <a:chExt cx="7091999" cy="384171"/>
          </a:xfrm>
        </p:grpSpPr>
        <p:sp>
          <p:nvSpPr>
            <p:cNvPr id="9" name="Rectangle 8"/>
            <p:cNvSpPr/>
            <p:nvPr/>
          </p:nvSpPr>
          <p:spPr>
            <a:xfrm>
              <a:off x="1513827" y="2771621"/>
              <a:ext cx="7091999" cy="360000"/>
            </a:xfrm>
            <a:prstGeom prst="rect">
              <a:avLst/>
            </a:prstGeom>
            <a:solidFill>
              <a:srgbClr val="FF0000">
                <a:alpha val="3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777787" y="2786460"/>
              <a:ext cx="2111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Threshold=0.3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073" y="9080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Perspectives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254" y="1583481"/>
            <a:ext cx="9027037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Why is it only occurring in a few models?</a:t>
            </a:r>
          </a:p>
          <a:p>
            <a:pPr lvl="1"/>
            <a:r>
              <a:rPr lang="en-GB" sz="2400" dirty="0" smtClean="0"/>
              <a:t>Amplitude of positive feedback (circulation changes) can be model dependant</a:t>
            </a:r>
          </a:p>
          <a:p>
            <a:pPr lvl="1"/>
            <a:r>
              <a:rPr lang="en-GB" sz="2400" dirty="0" smtClean="0"/>
              <a:t>Evaluation of the representation of North Atlantic drift in the model that do show a Labrador convection collapse (too zonal in most models…)</a:t>
            </a:r>
          </a:p>
          <a:p>
            <a:r>
              <a:rPr lang="en-GB" sz="2400" dirty="0" smtClean="0"/>
              <a:t>Looking into CMIP5 stratification in the Labrador Sea and evaluate the threshold in multi-model ensemble</a:t>
            </a:r>
          </a:p>
          <a:p>
            <a:r>
              <a:rPr lang="en-GB" sz="2400" dirty="0" smtClean="0"/>
              <a:t>Locate models on the TS diagram from </a:t>
            </a:r>
            <a:r>
              <a:rPr lang="en-GB" sz="2400" dirty="0" err="1" smtClean="0"/>
              <a:t>Kuhlbrodt</a:t>
            </a:r>
            <a:r>
              <a:rPr lang="en-GB" sz="2400" dirty="0" smtClean="0"/>
              <a:t> et al. (2001)</a:t>
            </a:r>
          </a:p>
          <a:p>
            <a:r>
              <a:rPr lang="en-GB" sz="2400" dirty="0" smtClean="0"/>
              <a:t>Documentation on GFDL-ESM2G and GISS-E2-R: did the inclusion of marine geochemistry play a role?</a:t>
            </a:r>
          </a:p>
          <a:p>
            <a:r>
              <a:rPr lang="en-GB" sz="2400" dirty="0" smtClean="0"/>
              <a:t>Higher resolution run?</a:t>
            </a:r>
          </a:p>
        </p:txBody>
      </p:sp>
    </p:spTree>
    <p:extLst>
      <p:ext uri="{BB962C8B-B14F-4D97-AF65-F5344CB8AC3E}">
        <p14:creationId xmlns:p14="http://schemas.microsoft.com/office/powerpoint/2010/main" val="280700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669923" cy="4525963"/>
          </a:xfrm>
        </p:spPr>
        <p:txBody>
          <a:bodyPr/>
          <a:lstStyle/>
          <a:p>
            <a:r>
              <a:rPr lang="en-GB" dirty="0" err="1" smtClean="0"/>
              <a:t>titi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8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9" descr="feedbac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6472" y="542719"/>
            <a:ext cx="6778192" cy="575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5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5776"/>
            <a:ext cx="8229600" cy="1143000"/>
          </a:xfrm>
        </p:spPr>
        <p:txBody>
          <a:bodyPr/>
          <a:lstStyle/>
          <a:p>
            <a:r>
              <a:rPr lang="en-GB" dirty="0" smtClean="0"/>
              <a:t>North Atlantic warming hole	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33352"/>
            <a:ext cx="3729583" cy="5257800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Warming hole in the North Atlantic for temperature trend over the last century (IPCC-AR5 summary for policymakers)</a:t>
            </a:r>
          </a:p>
          <a:p>
            <a:endParaRPr lang="en-GB" sz="2400" dirty="0" smtClean="0"/>
          </a:p>
          <a:p>
            <a:r>
              <a:rPr lang="en-GB" sz="2400" dirty="0" smtClean="0"/>
              <a:t>Thompson et al. (2010): observed abrupt changes in the late 1960s, early 1970s in the North Atlantic</a:t>
            </a:r>
          </a:p>
          <a:p>
            <a:endParaRPr lang="en-GB" sz="2400" dirty="0" smtClean="0"/>
          </a:p>
          <a:p>
            <a:r>
              <a:rPr lang="en-GB" sz="2400" dirty="0" err="1" smtClean="0"/>
              <a:t>Drijfhout</a:t>
            </a:r>
            <a:r>
              <a:rPr lang="en-GB" sz="2400" dirty="0" smtClean="0"/>
              <a:t> et al. (2012): oceanic adjustment to convection changes</a:t>
            </a:r>
            <a:endParaRPr lang="en-GB" sz="2400" dirty="0"/>
          </a:p>
        </p:txBody>
      </p:sp>
      <p:pic>
        <p:nvPicPr>
          <p:cNvPr id="13" name="Image 12" descr="ltered wg1 spm fi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00" y="992719"/>
            <a:ext cx="5273032" cy="28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er 8"/>
          <p:cNvGrpSpPr/>
          <p:nvPr/>
        </p:nvGrpSpPr>
        <p:grpSpPr>
          <a:xfrm>
            <a:off x="3729583" y="4004763"/>
            <a:ext cx="5279742" cy="2834309"/>
            <a:chOff x="3915846" y="4004763"/>
            <a:chExt cx="5279742" cy="283430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7736" y="4319073"/>
              <a:ext cx="5087852" cy="2519999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5846" y="4004763"/>
              <a:ext cx="1841500" cy="5969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7326896" y="4205308"/>
            <a:ext cx="543043" cy="280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6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268907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988" y="0"/>
            <a:ext cx="4866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0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4122621" cy="234907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After minus before in the 5 models with abrupt changes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601688"/>
            <a:ext cx="3669923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621" y="4"/>
            <a:ext cx="5071506" cy="360168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123" y="3258000"/>
            <a:ext cx="506913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0661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Stratification changes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61" y="0"/>
            <a:ext cx="4866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1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0661" cy="1143000"/>
          </a:xfrm>
        </p:spPr>
        <p:txBody>
          <a:bodyPr/>
          <a:lstStyle/>
          <a:p>
            <a:r>
              <a:rPr lang="en-GB" dirty="0" smtClean="0"/>
              <a:t>CESM1-CAM5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61" y="0"/>
            <a:ext cx="4866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8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0661" cy="1143000"/>
          </a:xfrm>
        </p:spPr>
        <p:txBody>
          <a:bodyPr/>
          <a:lstStyle/>
          <a:p>
            <a:r>
              <a:rPr lang="en-GB" dirty="0" smtClean="0"/>
              <a:t>Chain of events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199" y="1600200"/>
            <a:ext cx="3319983" cy="4525963"/>
          </a:xfrm>
        </p:spPr>
        <p:txBody>
          <a:bodyPr/>
          <a:lstStyle/>
          <a:p>
            <a:r>
              <a:rPr lang="en-GB" dirty="0" smtClean="0"/>
              <a:t>Once again led by SSS in the Lab Sea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61" y="0"/>
            <a:ext cx="4866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4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1" y="968142"/>
            <a:ext cx="8364056" cy="59399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2991" y="-28066"/>
            <a:ext cx="7097167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Stratification changes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597372" y="3016190"/>
            <a:ext cx="6947999" cy="755999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3353477" y="3128836"/>
            <a:ext cx="211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Threshold=0.3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2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7487" y="-373304"/>
            <a:ext cx="7097167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Large-scale circulation changes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1" y="769696"/>
            <a:ext cx="4319996" cy="60883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004" y="769696"/>
            <a:ext cx="4319996" cy="608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4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580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Labrador: a </a:t>
            </a:r>
            <a:r>
              <a:rPr lang="en-GB" dirty="0" err="1" smtClean="0"/>
              <a:t>bistable</a:t>
            </a:r>
            <a:r>
              <a:rPr lang="en-GB" dirty="0" smtClean="0"/>
              <a:t> convective sea?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128" y="1616912"/>
            <a:ext cx="4074788" cy="4525963"/>
          </a:xfrm>
        </p:spPr>
        <p:txBody>
          <a:bodyPr>
            <a:noAutofit/>
          </a:bodyPr>
          <a:lstStyle/>
          <a:p>
            <a:r>
              <a:rPr lang="en-GB" sz="2400" dirty="0" smtClean="0"/>
              <a:t>Simple model from </a:t>
            </a:r>
            <a:r>
              <a:rPr lang="en-GB" sz="2400" dirty="0" err="1" smtClean="0"/>
              <a:t>Kuhlbrodt</a:t>
            </a:r>
            <a:r>
              <a:rPr lang="en-GB" sz="2400" dirty="0" smtClean="0"/>
              <a:t> et al. (2001) suggests that this Sea can be </a:t>
            </a:r>
            <a:r>
              <a:rPr lang="en-GB" sz="2400" dirty="0" err="1" smtClean="0"/>
              <a:t>bistable</a:t>
            </a:r>
            <a:endParaRPr lang="en-GB" sz="2400" dirty="0" smtClean="0"/>
          </a:p>
          <a:p>
            <a:r>
              <a:rPr lang="en-GB" sz="2400" dirty="0" smtClean="0"/>
              <a:t>Also suggested in Swingedouw et al. (2007) in IPSL-CM4 OAGCM </a:t>
            </a:r>
          </a:p>
          <a:p>
            <a:r>
              <a:rPr lang="en-GB" sz="2400" dirty="0" smtClean="0"/>
              <a:t>Born &amp; Stocker (2014) found similar behaviour in another conceptual model including gyre dynamics</a:t>
            </a:r>
          </a:p>
          <a:p>
            <a:r>
              <a:rPr lang="en-GB" sz="2400" dirty="0" smtClean="0"/>
              <a:t>Among others…</a:t>
            </a:r>
            <a:endParaRPr lang="en-GB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24" y="1417638"/>
            <a:ext cx="5118694" cy="4944523"/>
          </a:xfrm>
          <a:prstGeom prst="rect">
            <a:avLst/>
          </a:prstGeom>
        </p:spPr>
      </p:pic>
      <p:grpSp>
        <p:nvGrpSpPr>
          <p:cNvPr id="17" name="Grouper 16"/>
          <p:cNvGrpSpPr>
            <a:grpSpLocks noChangeAspect="1"/>
          </p:cNvGrpSpPr>
          <p:nvPr/>
        </p:nvGrpSpPr>
        <p:grpSpPr>
          <a:xfrm>
            <a:off x="6944075" y="3749381"/>
            <a:ext cx="1086356" cy="1478306"/>
            <a:chOff x="6927583" y="3782372"/>
            <a:chExt cx="927628" cy="1262308"/>
          </a:xfrm>
        </p:grpSpPr>
        <p:grpSp>
          <p:nvGrpSpPr>
            <p:cNvPr id="10" name="Grouper 9"/>
            <p:cNvGrpSpPr/>
            <p:nvPr/>
          </p:nvGrpSpPr>
          <p:grpSpPr>
            <a:xfrm>
              <a:off x="7109020" y="4024900"/>
              <a:ext cx="527817" cy="824775"/>
              <a:chOff x="7735802" y="3200125"/>
              <a:chExt cx="527817" cy="824775"/>
            </a:xfrm>
          </p:grpSpPr>
          <p:cxnSp>
            <p:nvCxnSpPr>
              <p:cNvPr id="6" name="Connecteur droit avec flèche 5"/>
              <p:cNvCxnSpPr/>
              <p:nvPr/>
            </p:nvCxnSpPr>
            <p:spPr>
              <a:xfrm>
                <a:off x="7735802" y="3200125"/>
                <a:ext cx="0" cy="824775"/>
              </a:xfrm>
              <a:prstGeom prst="straightConnector1">
                <a:avLst/>
              </a:prstGeom>
              <a:ln w="38100" cmpd="sng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avec flèche 7"/>
              <p:cNvCxnSpPr/>
              <p:nvPr/>
            </p:nvCxnSpPr>
            <p:spPr>
              <a:xfrm>
                <a:off x="7735802" y="4024900"/>
                <a:ext cx="527817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Connecteur droit avec flèche 11"/>
            <p:cNvCxnSpPr/>
            <p:nvPr/>
          </p:nvCxnSpPr>
          <p:spPr>
            <a:xfrm>
              <a:off x="7109020" y="4024900"/>
              <a:ext cx="527817" cy="824775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ultiplication 14"/>
            <p:cNvSpPr/>
            <p:nvPr/>
          </p:nvSpPr>
          <p:spPr>
            <a:xfrm>
              <a:off x="6927583" y="3782372"/>
              <a:ext cx="362874" cy="357020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Multiplication 15"/>
            <p:cNvSpPr/>
            <p:nvPr/>
          </p:nvSpPr>
          <p:spPr>
            <a:xfrm>
              <a:off x="7492337" y="4687660"/>
              <a:ext cx="362874" cy="35702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5597515" y="6362161"/>
            <a:ext cx="308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Kuhlbrodt</a:t>
            </a:r>
            <a:r>
              <a:rPr lang="en-GB" dirty="0" smtClean="0"/>
              <a:t> </a:t>
            </a:r>
            <a:r>
              <a:rPr lang="en-GB" dirty="0"/>
              <a:t>et al. (2001) </a:t>
            </a:r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7502714" y="2840968"/>
            <a:ext cx="719999" cy="71999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85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Screening of CMIP5 archives		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963" y="2690559"/>
            <a:ext cx="3492181" cy="397037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Analyse warming hole found within CMIP5 simulation</a:t>
            </a:r>
          </a:p>
          <a:p>
            <a:r>
              <a:rPr lang="en-GB" sz="2400" dirty="0" smtClean="0"/>
              <a:t>Select the most abrupt changes in </a:t>
            </a:r>
            <a:r>
              <a:rPr lang="en-GB" sz="2400" dirty="0"/>
              <a:t>time series </a:t>
            </a:r>
            <a:r>
              <a:rPr lang="en-GB" sz="2400" dirty="0" smtClean="0"/>
              <a:t> following a few statistical criteria</a:t>
            </a:r>
            <a:endParaRPr lang="en-GB" sz="2400" dirty="0"/>
          </a:p>
        </p:txBody>
      </p:sp>
      <p:grpSp>
        <p:nvGrpSpPr>
          <p:cNvPr id="6" name="Grouper 5"/>
          <p:cNvGrpSpPr/>
          <p:nvPr/>
        </p:nvGrpSpPr>
        <p:grpSpPr>
          <a:xfrm>
            <a:off x="3565416" y="1758061"/>
            <a:ext cx="5578584" cy="4235195"/>
            <a:chOff x="3819078" y="2042165"/>
            <a:chExt cx="5578584" cy="4235195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078" y="2318796"/>
              <a:ext cx="5578584" cy="3958564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4505373" y="2042165"/>
              <a:ext cx="4515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End-beginning in CMIP5 SST ensemble mean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291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4036" y="-15040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Abrupt changes happen in a few models</a:t>
            </a:r>
            <a:endParaRPr lang="en-GB" sz="3600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621412"/>
              </p:ext>
            </p:extLst>
          </p:nvPr>
        </p:nvGraphicFramePr>
        <p:xfrm>
          <a:off x="691128" y="1148976"/>
          <a:ext cx="7863879" cy="1534740"/>
        </p:xfrm>
        <a:graphic>
          <a:graphicData uri="http://schemas.openxmlformats.org/drawingml/2006/table">
            <a:tbl>
              <a:tblPr/>
              <a:tblGrid>
                <a:gridCol w="2065857"/>
                <a:gridCol w="1620773"/>
                <a:gridCol w="1647315"/>
                <a:gridCol w="1264967"/>
                <a:gridCol w="1264967"/>
              </a:tblGrid>
              <a:tr h="23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atin typeface="+mj-lt"/>
                          <a:ea typeface="MS Mincho"/>
                          <a:cs typeface="Times New Roman"/>
                        </a:rPr>
                        <a:t>case</a:t>
                      </a:r>
                      <a:endParaRPr lang="en-GB" sz="2000" b="1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atin typeface="+mj-lt"/>
                          <a:ea typeface="MS Mincho"/>
                          <a:cs typeface="Times New Roman"/>
                        </a:rPr>
                        <a:t>historical</a:t>
                      </a:r>
                      <a:endParaRPr lang="en-GB" sz="2000" b="1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atin typeface="+mj-lt"/>
                          <a:ea typeface="MS Mincho"/>
                          <a:cs typeface="Times New Roman"/>
                        </a:rPr>
                        <a:t>RCP2.6</a:t>
                      </a:r>
                      <a:endParaRPr lang="en-GB" sz="2000" b="1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atin typeface="+mj-lt"/>
                          <a:ea typeface="MS Mincho"/>
                          <a:cs typeface="Times New Roman"/>
                        </a:rPr>
                        <a:t>RCP4.5</a:t>
                      </a:r>
                      <a:endParaRPr lang="en-GB" sz="2000" b="1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latin typeface="+mj-lt"/>
                          <a:ea typeface="MS Mincho"/>
                          <a:cs typeface="Times New Roman"/>
                        </a:rPr>
                        <a:t>RCP8.5</a:t>
                      </a:r>
                      <a:endParaRPr lang="en-GB" sz="2000" b="1" dirty="0"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+mj-lt"/>
                          <a:ea typeface="MS Mincho"/>
                          <a:cs typeface="Times New Roman"/>
                        </a:rPr>
                        <a:t>more warming</a:t>
                      </a:r>
                      <a:endParaRPr lang="en-GB" sz="2000" dirty="0">
                        <a:solidFill>
                          <a:srgbClr val="FF0000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43%</a:t>
                      </a:r>
                      <a:endParaRPr lang="en-GB" sz="20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23%</a:t>
                      </a:r>
                      <a:endParaRPr lang="en-GB" sz="20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18%</a:t>
                      </a:r>
                      <a:endParaRPr lang="en-GB" sz="20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26%</a:t>
                      </a:r>
                      <a:endParaRPr lang="en-GB" sz="20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 err="1" smtClean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less</a:t>
                      </a:r>
                      <a:r>
                        <a:rPr lang="it-IT" sz="2000" baseline="0" dirty="0" smtClean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2000" baseline="0" dirty="0" err="1" smtClean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warming</a:t>
                      </a:r>
                      <a:endParaRPr lang="en-GB" sz="2000" dirty="0">
                        <a:solidFill>
                          <a:srgbClr val="0000CC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57%</a:t>
                      </a:r>
                      <a:endParaRPr lang="en-GB" sz="20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50%</a:t>
                      </a:r>
                      <a:endParaRPr lang="en-GB" sz="20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64%</a:t>
                      </a:r>
                      <a:endParaRPr lang="en-GB" sz="20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74%</a:t>
                      </a:r>
                      <a:endParaRPr lang="en-GB" sz="20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b="1" dirty="0" err="1" smtClean="0">
                          <a:solidFill>
                            <a:srgbClr val="0000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cooling</a:t>
                      </a:r>
                      <a:endParaRPr lang="en-GB" sz="2000" b="1" dirty="0">
                        <a:solidFill>
                          <a:srgbClr val="0000CC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20%</a:t>
                      </a:r>
                      <a:endParaRPr lang="en-GB" sz="20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27%</a:t>
                      </a:r>
                      <a:endParaRPr lang="en-GB" sz="20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18%</a:t>
                      </a:r>
                      <a:endParaRPr lang="en-GB" sz="20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9%</a:t>
                      </a:r>
                      <a:endParaRPr lang="en-GB" sz="20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CC"/>
                          </a:solidFill>
                          <a:latin typeface="+mj-lt"/>
                          <a:ea typeface="MS Mincho"/>
                          <a:cs typeface="Times New Roman"/>
                        </a:rPr>
                        <a:t>rapid cooling</a:t>
                      </a:r>
                      <a:endParaRPr lang="en-GB" sz="2000" b="1" dirty="0">
                        <a:solidFill>
                          <a:srgbClr val="0000CC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5%</a:t>
                      </a:r>
                      <a:endParaRPr lang="en-GB" sz="20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23%</a:t>
                      </a:r>
                      <a:endParaRPr lang="en-GB" sz="20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15%</a:t>
                      </a:r>
                      <a:endParaRPr lang="en-GB" sz="20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+mj-lt"/>
                          <a:ea typeface="MS Mincho"/>
                          <a:cs typeface="Times New Roman"/>
                        </a:rPr>
                        <a:t>6%</a:t>
                      </a:r>
                      <a:endParaRPr lang="en-GB" sz="2000" dirty="0">
                        <a:solidFill>
                          <a:schemeClr val="tx1"/>
                        </a:solidFill>
                        <a:latin typeface="+mj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Grouper 10"/>
          <p:cNvGrpSpPr/>
          <p:nvPr/>
        </p:nvGrpSpPr>
        <p:grpSpPr>
          <a:xfrm>
            <a:off x="367598" y="2322905"/>
            <a:ext cx="7134634" cy="4591208"/>
            <a:chOff x="334180" y="2289481"/>
            <a:chExt cx="7134634" cy="4591208"/>
          </a:xfrm>
        </p:grpSpPr>
        <p:grpSp>
          <p:nvGrpSpPr>
            <p:cNvPr id="9" name="Grouper 8"/>
            <p:cNvGrpSpPr/>
            <p:nvPr/>
          </p:nvGrpSpPr>
          <p:grpSpPr>
            <a:xfrm>
              <a:off x="334180" y="2289481"/>
              <a:ext cx="7134634" cy="4591208"/>
              <a:chOff x="334180" y="2289481"/>
              <a:chExt cx="7134634" cy="4591208"/>
            </a:xfrm>
          </p:grpSpPr>
          <p:pic>
            <p:nvPicPr>
              <p:cNvPr id="5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4555" y="2740692"/>
                <a:ext cx="5834259" cy="4139997"/>
              </a:xfrm>
              <a:prstGeom prst="rect">
                <a:avLst/>
              </a:prstGeom>
            </p:spPr>
          </p:pic>
          <p:sp>
            <p:nvSpPr>
              <p:cNvPr id="6" name="Ellipse 5"/>
              <p:cNvSpPr/>
              <p:nvPr/>
            </p:nvSpPr>
            <p:spPr>
              <a:xfrm>
                <a:off x="334180" y="2289481"/>
                <a:ext cx="2439514" cy="417787"/>
              </a:xfrm>
              <a:prstGeom prst="ellipse">
                <a:avLst/>
              </a:prstGeom>
              <a:noFill/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" name="Connecteur droit avec flèche 7"/>
              <p:cNvCxnSpPr>
                <a:stCxn id="6" idx="4"/>
              </p:cNvCxnSpPr>
              <p:nvPr/>
            </p:nvCxnSpPr>
            <p:spPr>
              <a:xfrm>
                <a:off x="1553937" y="2707268"/>
                <a:ext cx="367598" cy="284098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ZoneTexte 9"/>
            <p:cNvSpPr txBox="1"/>
            <p:nvPr/>
          </p:nvSpPr>
          <p:spPr>
            <a:xfrm>
              <a:off x="2690149" y="2616868"/>
              <a:ext cx="4294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Composite of models with rapid cooling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4422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7930718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Very abrupt changes in two models</a:t>
            </a:r>
            <a:endParaRPr lang="en-GB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17" y="1484486"/>
            <a:ext cx="7506518" cy="527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1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565" y="140946"/>
            <a:ext cx="3820661" cy="1143000"/>
          </a:xfrm>
        </p:spPr>
        <p:txBody>
          <a:bodyPr/>
          <a:lstStyle/>
          <a:p>
            <a:r>
              <a:rPr lang="en-GB" dirty="0" smtClean="0"/>
              <a:t>GISS-E2-R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406" y="0"/>
            <a:ext cx="4866139" cy="6858000"/>
          </a:xfrm>
          <a:prstGeom prst="rect">
            <a:avLst/>
          </a:prstGeom>
        </p:spPr>
      </p:pic>
      <p:grpSp>
        <p:nvGrpSpPr>
          <p:cNvPr id="16" name="Grouper 15"/>
          <p:cNvGrpSpPr/>
          <p:nvPr/>
        </p:nvGrpSpPr>
        <p:grpSpPr>
          <a:xfrm>
            <a:off x="-83545" y="1493015"/>
            <a:ext cx="6434141" cy="4811098"/>
            <a:chOff x="-83545" y="1493015"/>
            <a:chExt cx="6434141" cy="4811098"/>
          </a:xfrm>
        </p:grpSpPr>
        <p:grpSp>
          <p:nvGrpSpPr>
            <p:cNvPr id="11" name="Grouper 10"/>
            <p:cNvGrpSpPr/>
            <p:nvPr/>
          </p:nvGrpSpPr>
          <p:grpSpPr>
            <a:xfrm>
              <a:off x="434434" y="1493015"/>
              <a:ext cx="5916162" cy="1571100"/>
              <a:chOff x="434434" y="1493015"/>
              <a:chExt cx="5916162" cy="1571100"/>
            </a:xfrm>
          </p:grpSpPr>
          <p:sp>
            <p:nvSpPr>
              <p:cNvPr id="3" name="ZoneTexte 2"/>
              <p:cNvSpPr txBox="1"/>
              <p:nvPr/>
            </p:nvSpPr>
            <p:spPr>
              <a:xfrm>
                <a:off x="434434" y="1871693"/>
                <a:ext cx="3341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Abrupt cooling in all the scenario around 2050!</a:t>
                </a:r>
                <a:endParaRPr lang="en-GB" sz="24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63313" y="1493015"/>
                <a:ext cx="1287283" cy="1390049"/>
              </a:xfrm>
              <a:prstGeom prst="rect">
                <a:avLst/>
              </a:prstGeom>
              <a:noFill/>
              <a:ln w="38100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Connecteur droit avec flèche 9"/>
              <p:cNvCxnSpPr/>
              <p:nvPr/>
            </p:nvCxnSpPr>
            <p:spPr>
              <a:xfrm flipH="1">
                <a:off x="4480678" y="2883064"/>
                <a:ext cx="582637" cy="181051"/>
              </a:xfrm>
              <a:prstGeom prst="straightConnector1">
                <a:avLst/>
              </a:prstGeom>
              <a:ln w="38100" cmpd="sng"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3545" y="3064115"/>
              <a:ext cx="4564223" cy="3239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577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68106" y="351199"/>
            <a:ext cx="32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Chain of events</a:t>
            </a:r>
            <a:endParaRPr lang="en-GB" sz="36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61" y="0"/>
            <a:ext cx="4866139" cy="6858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33926" y="1804847"/>
            <a:ext cx="3809652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 smtClean="0"/>
              <a:t>Rapid changes of up to 10 historical std in 10 years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Salinity is the first to start the change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Followed by SST and sea ice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AMOC changes are not big enough to explain such an abrupt event</a:t>
            </a:r>
          </a:p>
          <a:p>
            <a:pPr marL="342900" indent="-342900">
              <a:buFont typeface="Symbol" charset="0"/>
              <a:buChar char=""/>
            </a:pPr>
            <a:r>
              <a:rPr lang="en-GB" sz="2400" dirty="0" smtClean="0"/>
              <a:t> Not lead by AMOC or gyre circulation changes, rather related to changes </a:t>
            </a:r>
            <a:r>
              <a:rPr lang="en-GB" sz="2400" smtClean="0"/>
              <a:t>in “1D” convection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5027326" y="3175408"/>
            <a:ext cx="2804718" cy="635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519994" y="3175408"/>
            <a:ext cx="405714" cy="6350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78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800" y="274638"/>
            <a:ext cx="409406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Stratification changes</a:t>
            </a:r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183800" y="2229120"/>
            <a:ext cx="39615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 smtClean="0"/>
              <a:t>Large increase in stratification after the jump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Mainly related with salinity changes at the surface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 smtClean="0"/>
              <a:t>Decrease of mixed layer depth on winter may diminish total heat capacity of the active ocean layer</a:t>
            </a:r>
            <a:endParaRPr lang="en-GB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62" y="0"/>
            <a:ext cx="4866139" cy="685800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4277862" y="2404533"/>
            <a:ext cx="4866138" cy="49106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e 5"/>
          <p:cNvSpPr/>
          <p:nvPr/>
        </p:nvSpPr>
        <p:spPr>
          <a:xfrm>
            <a:off x="4430262" y="291579"/>
            <a:ext cx="4866138" cy="49106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99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8656</TotalTime>
  <Words>639</Words>
  <Application>Microsoft Macintosh PowerPoint</Application>
  <PresentationFormat>Présentation à l'écran (4:3)</PresentationFormat>
  <Paragraphs>108</Paragraphs>
  <Slides>26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Abrupt changes in the Labrador Sea within CMIP5</vt:lpstr>
      <vt:lpstr>North Atlantic warming hole </vt:lpstr>
      <vt:lpstr>Labrador: a bistable convective sea?</vt:lpstr>
      <vt:lpstr>Screening of CMIP5 archives  </vt:lpstr>
      <vt:lpstr>Abrupt changes happen in a few models</vt:lpstr>
      <vt:lpstr>Very abrupt changes in two models</vt:lpstr>
      <vt:lpstr>GISS-E2-R</vt:lpstr>
      <vt:lpstr>Présentation PowerPoint</vt:lpstr>
      <vt:lpstr>Stratification changes</vt:lpstr>
      <vt:lpstr>Stratification changes</vt:lpstr>
      <vt:lpstr>Large-scale circulation changes</vt:lpstr>
      <vt:lpstr>Présentation PowerPoint</vt:lpstr>
      <vt:lpstr>Présentation PowerPoint</vt:lpstr>
      <vt:lpstr>GFDL-ESM2G</vt:lpstr>
      <vt:lpstr>Chain of events</vt:lpstr>
      <vt:lpstr>Stratification changes</vt:lpstr>
      <vt:lpstr>Perspectives</vt:lpstr>
      <vt:lpstr>Présentation PowerPoint</vt:lpstr>
      <vt:lpstr>Présentation PowerPoint</vt:lpstr>
      <vt:lpstr>Présentation PowerPoint</vt:lpstr>
      <vt:lpstr>After minus before in the 5 models with abrupt changes</vt:lpstr>
      <vt:lpstr>Stratification changes</vt:lpstr>
      <vt:lpstr>CESM1-CAM5</vt:lpstr>
      <vt:lpstr>Chain of events</vt:lpstr>
      <vt:lpstr>Stratification changes</vt:lpstr>
      <vt:lpstr>Large-scale circulation changes</vt:lpstr>
    </vt:vector>
  </TitlesOfParts>
  <Company>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Abrupt changes in Labrador Sea within CMIP5</dc:title>
  <dc:creator>Didier Swingedouw</dc:creator>
  <cp:lastModifiedBy>Didier Swingedouw</cp:lastModifiedBy>
  <cp:revision>42</cp:revision>
  <dcterms:created xsi:type="dcterms:W3CDTF">2014-03-06T11:59:54Z</dcterms:created>
  <dcterms:modified xsi:type="dcterms:W3CDTF">2014-05-19T09:26:06Z</dcterms:modified>
</cp:coreProperties>
</file>